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31.xml" ContentType="application/vnd.openxmlformats-officedocument.drawingml.chart+xml"/>
  <Override PartName="/ppt/notesSlides/notesSlide23.xml" ContentType="application/vnd.openxmlformats-officedocument.presentationml.notesSlide+xml"/>
  <Override PartName="/docProps/custom.xml" ContentType="application/vnd.openxmlformats-officedocument.custom-properties+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hart26.xml" ContentType="application/vnd.openxmlformats-officedocument.drawingml.char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7" r:id="rId2"/>
  </p:sldMasterIdLst>
  <p:notesMasterIdLst>
    <p:notesMasterId r:id="rId91"/>
  </p:notesMasterIdLst>
  <p:handoutMasterIdLst>
    <p:handoutMasterId r:id="rId92"/>
  </p:handoutMasterIdLst>
  <p:sldIdLst>
    <p:sldId id="276" r:id="rId3"/>
    <p:sldId id="268" r:id="rId4"/>
    <p:sldId id="269" r:id="rId5"/>
    <p:sldId id="257" r:id="rId6"/>
    <p:sldId id="375" r:id="rId7"/>
    <p:sldId id="265" r:id="rId8"/>
    <p:sldId id="349" r:id="rId9"/>
    <p:sldId id="345" r:id="rId10"/>
    <p:sldId id="346" r:id="rId11"/>
    <p:sldId id="347" r:id="rId12"/>
    <p:sldId id="348" r:id="rId13"/>
    <p:sldId id="271" r:id="rId14"/>
    <p:sldId id="311" r:id="rId15"/>
    <p:sldId id="274" r:id="rId16"/>
    <p:sldId id="378" r:id="rId17"/>
    <p:sldId id="379" r:id="rId18"/>
    <p:sldId id="380" r:id="rId19"/>
    <p:sldId id="277" r:id="rId20"/>
    <p:sldId id="381" r:id="rId21"/>
    <p:sldId id="382" r:id="rId22"/>
    <p:sldId id="281" r:id="rId23"/>
    <p:sldId id="280" r:id="rId24"/>
    <p:sldId id="383" r:id="rId25"/>
    <p:sldId id="384" r:id="rId26"/>
    <p:sldId id="371" r:id="rId27"/>
    <p:sldId id="283" r:id="rId28"/>
    <p:sldId id="385" r:id="rId29"/>
    <p:sldId id="386" r:id="rId30"/>
    <p:sldId id="285" r:id="rId31"/>
    <p:sldId id="333" r:id="rId32"/>
    <p:sldId id="387" r:id="rId33"/>
    <p:sldId id="286" r:id="rId34"/>
    <p:sldId id="389" r:id="rId35"/>
    <p:sldId id="390" r:id="rId36"/>
    <p:sldId id="391" r:id="rId37"/>
    <p:sldId id="287" r:id="rId38"/>
    <p:sldId id="398" r:id="rId39"/>
    <p:sldId id="399" r:id="rId40"/>
    <p:sldId id="353" r:id="rId41"/>
    <p:sldId id="352" r:id="rId42"/>
    <p:sldId id="400" r:id="rId43"/>
    <p:sldId id="338" r:id="rId44"/>
    <p:sldId id="372" r:id="rId45"/>
    <p:sldId id="275" r:id="rId46"/>
    <p:sldId id="369" r:id="rId47"/>
    <p:sldId id="401" r:id="rId48"/>
    <p:sldId id="402" r:id="rId49"/>
    <p:sldId id="392" r:id="rId50"/>
    <p:sldId id="289" r:id="rId51"/>
    <p:sldId id="403" r:id="rId52"/>
    <p:sldId id="290" r:id="rId53"/>
    <p:sldId id="405" r:id="rId54"/>
    <p:sldId id="334" r:id="rId55"/>
    <p:sldId id="411" r:id="rId56"/>
    <p:sldId id="291" r:id="rId57"/>
    <p:sldId id="339" r:id="rId58"/>
    <p:sldId id="314" r:id="rId59"/>
    <p:sldId id="292" r:id="rId60"/>
    <p:sldId id="315" r:id="rId61"/>
    <p:sldId id="320" r:id="rId62"/>
    <p:sldId id="407" r:id="rId63"/>
    <p:sldId id="373" r:id="rId64"/>
    <p:sldId id="374" r:id="rId65"/>
    <p:sldId id="297" r:id="rId66"/>
    <p:sldId id="307" r:id="rId67"/>
    <p:sldId id="312" r:id="rId68"/>
    <p:sldId id="394" r:id="rId69"/>
    <p:sldId id="395" r:id="rId70"/>
    <p:sldId id="397" r:id="rId71"/>
    <p:sldId id="396" r:id="rId72"/>
    <p:sldId id="412" r:id="rId73"/>
    <p:sldId id="299" r:id="rId74"/>
    <p:sldId id="370" r:id="rId75"/>
    <p:sldId id="300" r:id="rId76"/>
    <p:sldId id="301" r:id="rId77"/>
    <p:sldId id="302" r:id="rId78"/>
    <p:sldId id="408" r:id="rId79"/>
    <p:sldId id="310" r:id="rId80"/>
    <p:sldId id="376" r:id="rId81"/>
    <p:sldId id="409" r:id="rId82"/>
    <p:sldId id="368" r:id="rId83"/>
    <p:sldId id="305" r:id="rId84"/>
    <p:sldId id="410" r:id="rId85"/>
    <p:sldId id="306" r:id="rId86"/>
    <p:sldId id="298" r:id="rId87"/>
    <p:sldId id="313" r:id="rId88"/>
    <p:sldId id="259" r:id="rId89"/>
    <p:sldId id="350" r:id="rId9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339" userDrawn="1">
          <p15:clr>
            <a:srgbClr val="A4A3A4"/>
          </p15:clr>
        </p15:guide>
        <p15:guide id="2" pos="2076"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Ainsworth" initials="SA"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B362"/>
    <a:srgbClr val="ABB362"/>
    <a:srgbClr val="B6B982"/>
    <a:srgbClr val="990033"/>
    <a:srgbClr val="A50021"/>
    <a:srgbClr val="660033"/>
    <a:srgbClr val="CBD1A1"/>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444" autoAdjust="0"/>
    <p:restoredTop sz="94658" autoAdjust="0"/>
  </p:normalViewPr>
  <p:slideViewPr>
    <p:cSldViewPr snapToGrid="0">
      <p:cViewPr varScale="1">
        <p:scale>
          <a:sx n="77" d="100"/>
          <a:sy n="77" d="100"/>
        </p:scale>
        <p:origin x="-80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57" d="100"/>
          <a:sy n="57" d="100"/>
        </p:scale>
        <p:origin x="-2520" y="-78"/>
      </p:cViewPr>
      <p:guideLst>
        <p:guide orient="horz" pos="2358"/>
        <p:guide orient="horz" pos="2208"/>
        <p:guide pos="2839"/>
        <p:guide pos="292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26"/>
  <c:chart>
    <c:plotArea>
      <c:layout/>
      <c:barChart>
        <c:barDir val="bar"/>
        <c:grouping val="percentStacked"/>
        <c:ser>
          <c:idx val="0"/>
          <c:order val="0"/>
          <c:tx>
            <c:strRef>
              <c:f>Sheet1!$B$1</c:f>
              <c:strCache>
                <c:ptCount val="1"/>
                <c:pt idx="0">
                  <c:v>Agree strongly</c:v>
                </c:pt>
              </c:strCache>
            </c:strRef>
          </c:tx>
          <c:spPr>
            <a:solidFill>
              <a:srgbClr val="00B050"/>
            </a:solidFill>
          </c:spPr>
          <c:dLbls>
            <c:spPr>
              <a:noFill/>
              <a:ln>
                <a:noFill/>
              </a:ln>
              <a:effectLst/>
            </c:spPr>
            <c:txPr>
              <a:bodyPr/>
              <a:lstStyle/>
              <a:p>
                <a:pPr>
                  <a:defRPr sz="1600" baseline="0"/>
                </a:pPr>
                <a:endParaRPr lang="en-US"/>
              </a:p>
            </c:txPr>
            <c:dLblPos val="ct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Sheet1!$B$2:$B$5</c:f>
              <c:numCache>
                <c:formatCode>0%</c:formatCode>
                <c:ptCount val="4"/>
                <c:pt idx="0">
                  <c:v>0.55000000000000004</c:v>
                </c:pt>
                <c:pt idx="1">
                  <c:v>0.45</c:v>
                </c:pt>
                <c:pt idx="2">
                  <c:v>0.25</c:v>
                </c:pt>
                <c:pt idx="3">
                  <c:v>0.65000000000000868</c:v>
                </c:pt>
              </c:numCache>
            </c:numRef>
          </c:val>
        </c:ser>
        <c:ser>
          <c:idx val="1"/>
          <c:order val="1"/>
          <c:tx>
            <c:strRef>
              <c:f>Sheet1!$C$1</c:f>
              <c:strCache>
                <c:ptCount val="1"/>
                <c:pt idx="0">
                  <c:v>Agree slightly</c:v>
                </c:pt>
              </c:strCache>
            </c:strRef>
          </c:tx>
          <c:spPr>
            <a:solidFill>
              <a:srgbClr val="92D050"/>
            </a:solidFill>
          </c:spPr>
          <c:dLbls>
            <c:spPr>
              <a:noFill/>
              <a:ln>
                <a:noFill/>
              </a:ln>
              <a:effectLst/>
            </c:spPr>
            <c:txPr>
              <a:bodyPr/>
              <a:lstStyle/>
              <a:p>
                <a:pPr>
                  <a:defRPr sz="1600" baseline="0"/>
                </a:pPr>
                <a:endParaRPr lang="en-US"/>
              </a:p>
            </c:txPr>
            <c:dLblPos val="ct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Sheet1!$C$2:$C$5</c:f>
              <c:numCache>
                <c:formatCode>0%</c:formatCode>
                <c:ptCount val="4"/>
                <c:pt idx="0">
                  <c:v>0.15000000000000024</c:v>
                </c:pt>
                <c:pt idx="1">
                  <c:v>0.2</c:v>
                </c:pt>
                <c:pt idx="2">
                  <c:v>0.45</c:v>
                </c:pt>
                <c:pt idx="3">
                  <c:v>0.15000000000000024</c:v>
                </c:pt>
              </c:numCache>
            </c:numRef>
          </c:val>
        </c:ser>
        <c:ser>
          <c:idx val="2"/>
          <c:order val="2"/>
          <c:tx>
            <c:strRef>
              <c:f>Sheet1!$D$1</c:f>
              <c:strCache>
                <c:ptCount val="1"/>
                <c:pt idx="0">
                  <c:v>Neither / Nor</c:v>
                </c:pt>
              </c:strCache>
            </c:strRef>
          </c:tx>
          <c:spPr>
            <a:solidFill>
              <a:srgbClr val="FFFF00"/>
            </a:solidFill>
          </c:spPr>
          <c:dLbls>
            <c:spPr>
              <a:noFill/>
              <a:ln>
                <a:noFill/>
              </a:ln>
              <a:effectLst/>
            </c:spPr>
            <c:txPr>
              <a:bodyPr/>
              <a:lstStyle/>
              <a:p>
                <a:pPr>
                  <a:defRPr sz="1600" baseline="0"/>
                </a:pPr>
                <a:endParaRPr lang="en-US"/>
              </a:p>
            </c:txPr>
            <c:dLblPos val="ct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Sheet1!$D$2:$D$5</c:f>
              <c:numCache>
                <c:formatCode>0%</c:formatCode>
                <c:ptCount val="4"/>
                <c:pt idx="0">
                  <c:v>0.1</c:v>
                </c:pt>
                <c:pt idx="1">
                  <c:v>5.0000000000000114E-2</c:v>
                </c:pt>
                <c:pt idx="2">
                  <c:v>0.1</c:v>
                </c:pt>
                <c:pt idx="3">
                  <c:v>5.0000000000000114E-2</c:v>
                </c:pt>
              </c:numCache>
            </c:numRef>
          </c:val>
        </c:ser>
        <c:ser>
          <c:idx val="3"/>
          <c:order val="3"/>
          <c:tx>
            <c:strRef>
              <c:f>Sheet1!$E$1</c:f>
              <c:strCache>
                <c:ptCount val="1"/>
                <c:pt idx="0">
                  <c:v>Disagree slightly</c:v>
                </c:pt>
              </c:strCache>
            </c:strRef>
          </c:tx>
          <c:spPr>
            <a:solidFill>
              <a:srgbClr val="FFC000"/>
            </a:solidFill>
          </c:spPr>
          <c:dLbls>
            <c:spPr>
              <a:noFill/>
              <a:ln>
                <a:noFill/>
              </a:ln>
              <a:effectLst/>
            </c:spPr>
            <c:txPr>
              <a:bodyPr/>
              <a:lstStyle/>
              <a:p>
                <a:pPr>
                  <a:defRPr sz="1600" baseline="0"/>
                </a:pPr>
                <a:endParaRPr lang="en-US"/>
              </a:p>
            </c:txPr>
            <c:dLblPos val="ct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Sheet1!$E$2:$E$5</c:f>
              <c:numCache>
                <c:formatCode>0%</c:formatCode>
                <c:ptCount val="4"/>
                <c:pt idx="0">
                  <c:v>5.0000000000000114E-2</c:v>
                </c:pt>
                <c:pt idx="1">
                  <c:v>0.1</c:v>
                </c:pt>
                <c:pt idx="2">
                  <c:v>5.0000000000000114E-2</c:v>
                </c:pt>
                <c:pt idx="3">
                  <c:v>0.1</c:v>
                </c:pt>
              </c:numCache>
            </c:numRef>
          </c:val>
        </c:ser>
        <c:ser>
          <c:idx val="4"/>
          <c:order val="4"/>
          <c:tx>
            <c:strRef>
              <c:f>Sheet1!$F$1</c:f>
              <c:strCache>
                <c:ptCount val="1"/>
                <c:pt idx="0">
                  <c:v>Disagree strongly</c:v>
                </c:pt>
              </c:strCache>
            </c:strRef>
          </c:tx>
          <c:spPr>
            <a:solidFill>
              <a:srgbClr val="FF0000"/>
            </a:solidFill>
          </c:spPr>
          <c:dLbls>
            <c:spPr>
              <a:noFill/>
              <a:ln>
                <a:noFill/>
              </a:ln>
              <a:effectLst/>
            </c:spP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Sheet1!$F$2:$F$5</c:f>
              <c:numCache>
                <c:formatCode>0%</c:formatCode>
                <c:ptCount val="4"/>
                <c:pt idx="0">
                  <c:v>0.15000000000000024</c:v>
                </c:pt>
                <c:pt idx="1">
                  <c:v>0.15000000000000024</c:v>
                </c:pt>
                <c:pt idx="2">
                  <c:v>0.15000000000000024</c:v>
                </c:pt>
                <c:pt idx="3">
                  <c:v>5.0000000000000114E-2</c:v>
                </c:pt>
              </c:numCache>
            </c:numRef>
          </c:val>
        </c:ser>
        <c:dLbls>
          <c:showVal val="1"/>
        </c:dLbls>
        <c:overlap val="100"/>
        <c:axId val="79136640"/>
        <c:axId val="79138176"/>
      </c:barChart>
      <c:catAx>
        <c:axId val="79136640"/>
        <c:scaling>
          <c:orientation val="minMax"/>
        </c:scaling>
        <c:axPos val="l"/>
        <c:numFmt formatCode="General" sourceLinked="0"/>
        <c:tickLblPos val="nextTo"/>
        <c:txPr>
          <a:bodyPr/>
          <a:lstStyle/>
          <a:p>
            <a:pPr>
              <a:defRPr sz="1400" baseline="0"/>
            </a:pPr>
            <a:endParaRPr lang="en-US"/>
          </a:p>
        </c:txPr>
        <c:crossAx val="79138176"/>
        <c:crosses val="autoZero"/>
        <c:auto val="1"/>
        <c:lblAlgn val="ctr"/>
        <c:lblOffset val="100"/>
      </c:catAx>
      <c:valAx>
        <c:axId val="79138176"/>
        <c:scaling>
          <c:orientation val="minMax"/>
        </c:scaling>
        <c:axPos val="b"/>
        <c:majorGridlines/>
        <c:numFmt formatCode="0%" sourceLinked="1"/>
        <c:tickLblPos val="nextTo"/>
        <c:txPr>
          <a:bodyPr/>
          <a:lstStyle/>
          <a:p>
            <a:pPr>
              <a:defRPr sz="1200" baseline="0"/>
            </a:pPr>
            <a:endParaRPr lang="en-US"/>
          </a:p>
        </c:txPr>
        <c:crossAx val="79136640"/>
        <c:crosses val="autoZero"/>
        <c:crossBetween val="between"/>
      </c:valAx>
    </c:plotArea>
    <c:legend>
      <c:legendPos val="r"/>
      <c:txPr>
        <a:bodyPr/>
        <a:lstStyle/>
        <a:p>
          <a:pPr>
            <a:defRPr sz="1400" baseline="0"/>
          </a:pPr>
          <a:endParaRPr lang="en-US"/>
        </a:p>
      </c:txPr>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9.9828832577925717E-3"/>
          <c:y val="1.7353239835440615E-2"/>
          <c:w val="0.98813090918334856"/>
          <c:h val="0.95706253372713057"/>
        </c:manualLayout>
      </c:layout>
      <c:barChart>
        <c:barDir val="col"/>
        <c:grouping val="clustered"/>
        <c:ser>
          <c:idx val="4"/>
          <c:order val="0"/>
          <c:tx>
            <c:strRef>
              <c:f>Sheet1!$A$2</c:f>
              <c:strCache>
                <c:ptCount val="1"/>
                <c:pt idx="0">
                  <c:v>2011 (B:740)</c:v>
                </c:pt>
              </c:strCache>
            </c:strRef>
          </c:tx>
          <c:spPr>
            <a:solidFill>
              <a:schemeClr val="accent2"/>
            </a:solidFill>
          </c:spPr>
          <c:dLbls>
            <c:dLbl>
              <c:idx val="1"/>
              <c:layout>
                <c:manualLayout>
                  <c:x val="0"/>
                  <c:y val="-2.9476787030213981E-3"/>
                </c:manualLayout>
              </c:layout>
              <c:showVal val="1"/>
              <c:extLst>
                <c:ext xmlns:c15="http://schemas.microsoft.com/office/drawing/2012/chart" uri="{CE6537A1-D6FC-4f65-9D91-7224C49458BB}"/>
              </c:extLst>
            </c:dLbl>
            <c:dLbl>
              <c:idx val="2"/>
              <c:layout>
                <c:manualLayout>
                  <c:x val="-4.2326297762060924E-3"/>
                  <c:y val="0"/>
                </c:manualLayout>
              </c:layout>
              <c:showVal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
                  <c:y val="1.179071481208561E-2"/>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Sheet1!$B$1:$H$1</c:f>
              <c:strCache>
                <c:ptCount val="7"/>
                <c:pt idx="0">
                  <c:v>£5 or less</c:v>
                </c:pt>
                <c:pt idx="1">
                  <c:v>Over £5, up to £50</c:v>
                </c:pt>
                <c:pt idx="2">
                  <c:v>Over £50, up to £100</c:v>
                </c:pt>
                <c:pt idx="3">
                  <c:v>Over £100, up to £150</c:v>
                </c:pt>
                <c:pt idx="4">
                  <c:v>Over £150, up to £200</c:v>
                </c:pt>
                <c:pt idx="5">
                  <c:v>More than £200</c:v>
                </c:pt>
                <c:pt idx="6">
                  <c:v>Don't know</c:v>
                </c:pt>
              </c:strCache>
            </c:strRef>
          </c:cat>
          <c:val>
            <c:numRef>
              <c:f>Sheet1!$B$2:$H$2</c:f>
              <c:numCache>
                <c:formatCode>0%</c:formatCode>
                <c:ptCount val="7"/>
                <c:pt idx="0">
                  <c:v>0.05</c:v>
                </c:pt>
                <c:pt idx="1">
                  <c:v>0.43000000000000038</c:v>
                </c:pt>
                <c:pt idx="2">
                  <c:v>0.18000000000000022</c:v>
                </c:pt>
                <c:pt idx="3">
                  <c:v>8.0000000000000043E-2</c:v>
                </c:pt>
                <c:pt idx="4">
                  <c:v>0.05</c:v>
                </c:pt>
                <c:pt idx="5">
                  <c:v>0.13</c:v>
                </c:pt>
                <c:pt idx="6">
                  <c:v>6.0000000000000032E-2</c:v>
                </c:pt>
              </c:numCache>
            </c:numRef>
          </c:val>
        </c:ser>
        <c:ser>
          <c:idx val="0"/>
          <c:order val="1"/>
          <c:tx>
            <c:strRef>
              <c:f>Sheet1!$A$3</c:f>
              <c:strCache>
                <c:ptCount val="1"/>
                <c:pt idx="0">
                  <c:v>2014 (B:715)</c:v>
                </c:pt>
              </c:strCache>
            </c:strRef>
          </c:tx>
          <c:spPr>
            <a:solidFill>
              <a:schemeClr val="accent3"/>
            </a:solidFill>
          </c:spPr>
          <c:dLbls>
            <c:dLbl>
              <c:idx val="0"/>
              <c:layout>
                <c:manualLayout>
                  <c:x val="1.2697889328618409E-2"/>
                  <c:y val="0"/>
                </c:manualLayout>
              </c:layout>
              <c:showVal val="1"/>
              <c:extLst>
                <c:ext xmlns:c15="http://schemas.microsoft.com/office/drawing/2012/chart" uri="{CE6537A1-D6FC-4f65-9D91-7224C49458BB}"/>
              </c:extLst>
            </c:dLbl>
            <c:dLbl>
              <c:idx val="1"/>
              <c:layout>
                <c:manualLayout>
                  <c:x val="2.5865772050987961E-17"/>
                  <c:y val="-1.179071481208561E-2"/>
                </c:manualLayout>
              </c:layout>
              <c:showVal val="1"/>
              <c:extLst>
                <c:ext xmlns:c15="http://schemas.microsoft.com/office/drawing/2012/chart" uri="{CE6537A1-D6FC-4f65-9D91-7224C49458BB}"/>
              </c:extLst>
            </c:dLbl>
            <c:dLbl>
              <c:idx val="4"/>
              <c:layout>
                <c:manualLayout>
                  <c:x val="-1.4108765920686959E-3"/>
                  <c:y val="-6.4537302531252009E-3"/>
                </c:manualLayout>
              </c:layout>
              <c:showVal val="1"/>
              <c:extLst>
                <c:ext xmlns:c15="http://schemas.microsoft.com/office/drawing/2012/chart" uri="{CE6537A1-D6FC-4f65-9D91-7224C49458BB}"/>
              </c:extLst>
            </c:dLbl>
            <c:dLbl>
              <c:idx val="5"/>
              <c:layout>
                <c:manualLayout>
                  <c:x val="0"/>
                  <c:y val="-1.179071481208561E-2"/>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Sheet1!$B$1:$H$1</c:f>
              <c:strCache>
                <c:ptCount val="7"/>
                <c:pt idx="0">
                  <c:v>£5 or less</c:v>
                </c:pt>
                <c:pt idx="1">
                  <c:v>Over £5, up to £50</c:v>
                </c:pt>
                <c:pt idx="2">
                  <c:v>Over £50, up to £100</c:v>
                </c:pt>
                <c:pt idx="3">
                  <c:v>Over £100, up to £150</c:v>
                </c:pt>
                <c:pt idx="4">
                  <c:v>Over £150, up to £200</c:v>
                </c:pt>
                <c:pt idx="5">
                  <c:v>More than £200</c:v>
                </c:pt>
                <c:pt idx="6">
                  <c:v>Don't know</c:v>
                </c:pt>
              </c:strCache>
            </c:strRef>
          </c:cat>
          <c:val>
            <c:numRef>
              <c:f>Sheet1!$B$3:$H$3</c:f>
              <c:numCache>
                <c:formatCode>0%</c:formatCode>
                <c:ptCount val="7"/>
                <c:pt idx="0">
                  <c:v>6.0000000000000032E-2</c:v>
                </c:pt>
                <c:pt idx="1">
                  <c:v>0.45</c:v>
                </c:pt>
                <c:pt idx="2">
                  <c:v>0.18000000000000022</c:v>
                </c:pt>
                <c:pt idx="3">
                  <c:v>0.13</c:v>
                </c:pt>
                <c:pt idx="4">
                  <c:v>0.05</c:v>
                </c:pt>
                <c:pt idx="5">
                  <c:v>9.0000000000000024E-2</c:v>
                </c:pt>
                <c:pt idx="6">
                  <c:v>3.0000000000000002E-2</c:v>
                </c:pt>
              </c:numCache>
            </c:numRef>
          </c:val>
        </c:ser>
        <c:ser>
          <c:idx val="1"/>
          <c:order val="2"/>
          <c:tx>
            <c:strRef>
              <c:f>Sheet1!$A$4</c:f>
              <c:strCache>
                <c:ptCount val="1"/>
                <c:pt idx="0">
                  <c:v>2016 (B:711)</c:v>
                </c:pt>
              </c:strCache>
            </c:strRef>
          </c:tx>
          <c:spPr>
            <a:solidFill>
              <a:schemeClr val="accent4"/>
            </a:solidFill>
          </c:spPr>
          <c:dLbls>
            <c:dLbl>
              <c:idx val="0"/>
              <c:delete val="1"/>
              <c:extLst>
                <c:ext xmlns:c15="http://schemas.microsoft.com/office/drawing/2012/chart" uri="{CE6537A1-D6FC-4f65-9D91-7224C49458BB}"/>
              </c:extLst>
            </c:dLbl>
            <c:dLbl>
              <c:idx val="1"/>
              <c:layout>
                <c:manualLayout>
                  <c:x val="5.6435063682747843E-3"/>
                  <c:y val="2.9474466023361092E-3"/>
                </c:manualLayout>
              </c:layout>
              <c:showVal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2.8217531841373926E-3"/>
                  <c:y val="-8.6567930236345608E-3"/>
                </c:manualLayout>
              </c:layout>
              <c:showVal val="1"/>
              <c:extLst>
                <c:ext xmlns:c15="http://schemas.microsoft.com/office/drawing/2012/chart" uri="{CE6537A1-D6FC-4f65-9D91-7224C49458BB}"/>
              </c:extLst>
            </c:dLbl>
            <c:dLbl>
              <c:idx val="6"/>
              <c:layout>
                <c:manualLayout>
                  <c:x val="2.8217531841373952E-3"/>
                  <c:y val="-5.8953574060427423E-3"/>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Sheet1!$B$1:$H$1</c:f>
              <c:strCache>
                <c:ptCount val="7"/>
                <c:pt idx="0">
                  <c:v>£5 or less</c:v>
                </c:pt>
                <c:pt idx="1">
                  <c:v>Over £5, up to £50</c:v>
                </c:pt>
                <c:pt idx="2">
                  <c:v>Over £50, up to £100</c:v>
                </c:pt>
                <c:pt idx="3">
                  <c:v>Over £100, up to £150</c:v>
                </c:pt>
                <c:pt idx="4">
                  <c:v>Over £150, up to £200</c:v>
                </c:pt>
                <c:pt idx="5">
                  <c:v>More than £200</c:v>
                </c:pt>
                <c:pt idx="6">
                  <c:v>Don't know</c:v>
                </c:pt>
              </c:strCache>
            </c:strRef>
          </c:cat>
          <c:val>
            <c:numRef>
              <c:f>Sheet1!$B$4:$H$4</c:f>
              <c:numCache>
                <c:formatCode>0%</c:formatCode>
                <c:ptCount val="7"/>
                <c:pt idx="0">
                  <c:v>6.0000000000000032E-2</c:v>
                </c:pt>
                <c:pt idx="1">
                  <c:v>0.44</c:v>
                </c:pt>
                <c:pt idx="2">
                  <c:v>0.21000000000000021</c:v>
                </c:pt>
                <c:pt idx="3">
                  <c:v>0.11</c:v>
                </c:pt>
                <c:pt idx="4">
                  <c:v>0.05</c:v>
                </c:pt>
                <c:pt idx="5">
                  <c:v>0.11</c:v>
                </c:pt>
                <c:pt idx="6">
                  <c:v>3.0000000000000002E-2</c:v>
                </c:pt>
              </c:numCache>
            </c:numRef>
          </c:val>
        </c:ser>
        <c:dLbls>
          <c:showVal val="1"/>
        </c:dLbls>
        <c:axId val="75039872"/>
        <c:axId val="75041408"/>
      </c:barChart>
      <c:catAx>
        <c:axId val="75039872"/>
        <c:scaling>
          <c:orientation val="minMax"/>
        </c:scaling>
        <c:axPos val="b"/>
        <c:numFmt formatCode="General" sourceLinked="1"/>
        <c:tickLblPos val="nextTo"/>
        <c:txPr>
          <a:bodyPr rot="0" vert="horz"/>
          <a:lstStyle/>
          <a:p>
            <a:pPr>
              <a:defRPr sz="1400"/>
            </a:pPr>
            <a:endParaRPr lang="en-US"/>
          </a:p>
        </c:txPr>
        <c:crossAx val="75041408"/>
        <c:crosses val="autoZero"/>
        <c:auto val="1"/>
        <c:lblAlgn val="ctr"/>
        <c:lblOffset val="100"/>
        <c:tickLblSkip val="1"/>
        <c:tickMarkSkip val="1"/>
      </c:catAx>
      <c:valAx>
        <c:axId val="75041408"/>
        <c:scaling>
          <c:orientation val="minMax"/>
          <c:max val="1"/>
        </c:scaling>
        <c:delete val="1"/>
        <c:axPos val="l"/>
        <c:numFmt formatCode="0%" sourceLinked="1"/>
        <c:tickLblPos val="none"/>
        <c:crossAx val="75039872"/>
        <c:crosses val="autoZero"/>
        <c:crossBetween val="between"/>
      </c:valAx>
    </c:plotArea>
    <c:legend>
      <c:legendPos val="r"/>
      <c:layout>
        <c:manualLayout>
          <c:xMode val="edge"/>
          <c:yMode val="edge"/>
          <c:x val="0.84326671922089391"/>
          <c:y val="4.1605208339377343E-2"/>
          <c:w val="0.13270838536172336"/>
          <c:h val="0.33778889282170843"/>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6095376165496986"/>
          <c:w val="0.65771252078200049"/>
          <c:h val="0.81346167826009264"/>
        </c:manualLayout>
      </c:layout>
      <c:barChart>
        <c:barDir val="bar"/>
        <c:grouping val="percentStacked"/>
        <c:ser>
          <c:idx val="4"/>
          <c:order val="0"/>
          <c:tx>
            <c:strRef>
              <c:f>Sheet1!$B$1</c:f>
              <c:strCache>
                <c:ptCount val="1"/>
                <c:pt idx="0">
                  <c:v>Don't know (-)</c:v>
                </c:pt>
              </c:strCache>
            </c:strRef>
          </c:tx>
          <c:spPr>
            <a:solidFill>
              <a:schemeClr val="bg1">
                <a:lumMod val="75000"/>
              </a:schemeClr>
            </a:solidFill>
          </c:spPr>
          <c:dLbls>
            <c:dLbl>
              <c:idx val="0"/>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Sheet1!$B$2:$B$4</c:f>
              <c:numCache>
                <c:formatCode>0%</c:formatCode>
                <c:ptCount val="3"/>
                <c:pt idx="0">
                  <c:v>1.0000000000000005E-2</c:v>
                </c:pt>
                <c:pt idx="1">
                  <c:v>4.0000000000000022E-2</c:v>
                </c:pt>
                <c:pt idx="2">
                  <c:v>4.0000000000000022E-2</c:v>
                </c:pt>
              </c:numCache>
            </c:numRef>
          </c:val>
        </c:ser>
        <c:ser>
          <c:idx val="0"/>
          <c:order val="1"/>
          <c:tx>
            <c:strRef>
              <c:f>Sheet1!$C$1</c:f>
              <c:strCache>
                <c:ptCount val="1"/>
                <c:pt idx="0">
                  <c:v>A lot less (-2)</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Sheet1!$C$2:$C$4</c:f>
              <c:numCache>
                <c:formatCode>0%</c:formatCode>
                <c:ptCount val="3"/>
                <c:pt idx="0">
                  <c:v>8.0000000000000043E-2</c:v>
                </c:pt>
                <c:pt idx="1">
                  <c:v>9.0000000000000024E-2</c:v>
                </c:pt>
                <c:pt idx="2">
                  <c:v>7.0000000000000021E-2</c:v>
                </c:pt>
              </c:numCache>
            </c:numRef>
          </c:val>
        </c:ser>
        <c:ser>
          <c:idx val="1"/>
          <c:order val="2"/>
          <c:tx>
            <c:strRef>
              <c:f>Sheet1!$D$1</c:f>
              <c:strCache>
                <c:ptCount val="1"/>
                <c:pt idx="0">
                  <c:v>A little less (-1)</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Sheet1!$D$2:$D$4</c:f>
              <c:numCache>
                <c:formatCode>0%</c:formatCode>
                <c:ptCount val="3"/>
                <c:pt idx="0">
                  <c:v>0.17</c:v>
                </c:pt>
                <c:pt idx="1">
                  <c:v>0.2</c:v>
                </c:pt>
                <c:pt idx="2">
                  <c:v>0.14000000000000001</c:v>
                </c:pt>
              </c:numCache>
            </c:numRef>
          </c:val>
        </c:ser>
        <c:ser>
          <c:idx val="2"/>
          <c:order val="3"/>
          <c:tx>
            <c:strRef>
              <c:f>Sheet1!$E$1</c:f>
              <c:strCache>
                <c:ptCount val="1"/>
                <c:pt idx="0">
                  <c:v>No difference (0)</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Sheet1!$E$2:$E$4</c:f>
              <c:numCache>
                <c:formatCode>0%</c:formatCode>
                <c:ptCount val="3"/>
                <c:pt idx="0">
                  <c:v>0.67000000000000193</c:v>
                </c:pt>
                <c:pt idx="1">
                  <c:v>0.53</c:v>
                </c:pt>
                <c:pt idx="2">
                  <c:v>0.56999999999999995</c:v>
                </c:pt>
              </c:numCache>
            </c:numRef>
          </c:val>
        </c:ser>
        <c:ser>
          <c:idx val="3"/>
          <c:order val="4"/>
          <c:tx>
            <c:strRef>
              <c:f>Sheet1!$F$1</c:f>
              <c:strCache>
                <c:ptCount val="1"/>
                <c:pt idx="0">
                  <c:v>A little more (+1)</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Sheet1!$F$2:$F$4</c:f>
              <c:numCache>
                <c:formatCode>0%</c:formatCode>
                <c:ptCount val="3"/>
                <c:pt idx="0">
                  <c:v>0.05</c:v>
                </c:pt>
                <c:pt idx="1">
                  <c:v>0.12000000000000002</c:v>
                </c:pt>
                <c:pt idx="2">
                  <c:v>0.14000000000000001</c:v>
                </c:pt>
              </c:numCache>
            </c:numRef>
          </c:val>
        </c:ser>
        <c:ser>
          <c:idx val="5"/>
          <c:order val="5"/>
          <c:tx>
            <c:strRef>
              <c:f>Sheet1!$G$1</c:f>
              <c:strCache>
                <c:ptCount val="1"/>
                <c:pt idx="0">
                  <c:v>A lot more (+2)</c:v>
                </c:pt>
              </c:strCache>
            </c:strRef>
          </c:tx>
          <c:spPr>
            <a:solidFill>
              <a:srgbClr val="00B050"/>
            </a:solidFill>
          </c:spPr>
          <c:dLbls>
            <c:dLbl>
              <c:idx val="2"/>
              <c:layout/>
              <c:showVal val="1"/>
              <c:extLst>
                <c:ext xmlns:c15="http://schemas.microsoft.com/office/drawing/2012/chart" uri="{CE6537A1-D6FC-4f65-9D91-7224C49458BB}"/>
              </c:extLst>
            </c:dLbl>
            <c:delete val="1"/>
            <c:spPr>
              <a:noFill/>
              <a:ln>
                <a:noFill/>
              </a:ln>
              <a:effectLst/>
            </c:spPr>
            <c:txPr>
              <a:bodyPr/>
              <a:lstStyle/>
              <a:p>
                <a:pPr>
                  <a:defRPr sz="1400"/>
                </a:pPr>
                <a:endParaRPr lang="en-US"/>
              </a:p>
            </c:txPr>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Sheet1!$G$2:$G$4</c:f>
              <c:numCache>
                <c:formatCode>0%</c:formatCode>
                <c:ptCount val="3"/>
                <c:pt idx="0">
                  <c:v>2.0000000000000011E-2</c:v>
                </c:pt>
                <c:pt idx="1">
                  <c:v>2.0000000000000011E-2</c:v>
                </c:pt>
                <c:pt idx="2">
                  <c:v>4.0000000000000022E-2</c:v>
                </c:pt>
              </c:numCache>
            </c:numRef>
          </c:val>
        </c:ser>
        <c:dLbls>
          <c:showVal val="1"/>
        </c:dLbls>
        <c:overlap val="100"/>
        <c:axId val="80691968"/>
        <c:axId val="80693504"/>
      </c:barChart>
      <c:catAx>
        <c:axId val="80691968"/>
        <c:scaling>
          <c:orientation val="minMax"/>
        </c:scaling>
        <c:axPos val="l"/>
        <c:numFmt formatCode="General" sourceLinked="1"/>
        <c:tickLblPos val="nextTo"/>
        <c:txPr>
          <a:bodyPr rot="0" vert="horz"/>
          <a:lstStyle/>
          <a:p>
            <a:pPr>
              <a:defRPr sz="1400"/>
            </a:pPr>
            <a:endParaRPr lang="en-US"/>
          </a:p>
        </c:txPr>
        <c:crossAx val="80693504"/>
        <c:crosses val="autoZero"/>
        <c:auto val="1"/>
        <c:lblAlgn val="ctr"/>
        <c:lblOffset val="100"/>
        <c:tickLblSkip val="1"/>
        <c:tickMarkSkip val="1"/>
      </c:catAx>
      <c:valAx>
        <c:axId val="80693504"/>
        <c:scaling>
          <c:orientation val="minMax"/>
          <c:max val="1"/>
        </c:scaling>
        <c:delete val="1"/>
        <c:axPos val="b"/>
        <c:numFmt formatCode="0%" sourceLinked="1"/>
        <c:tickLblPos val="none"/>
        <c:crossAx val="80691968"/>
        <c:crosses val="autoZero"/>
        <c:crossBetween val="between"/>
      </c:valAx>
    </c:plotArea>
    <c:legend>
      <c:legendPos val="r"/>
      <c:layout>
        <c:manualLayout>
          <c:xMode val="edge"/>
          <c:yMode val="edge"/>
          <c:x val="0.15023892050499882"/>
          <c:y val="0"/>
          <c:w val="0.67927607319843886"/>
          <c:h val="0.19852910684287073"/>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9476196452390171"/>
          <c:y val="0.14135001735191433"/>
          <c:w val="0.63765433456165044"/>
          <c:h val="0.75716967013434877"/>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Lbl>
              <c:idx val="2"/>
              <c:layout/>
              <c:showVal val="1"/>
              <c:extLst>
                <c:ext xmlns:c15="http://schemas.microsoft.com/office/drawing/2012/chart" uri="{CE6537A1-D6FC-4f65-9D91-7224C49458BB}"/>
              </c:extLst>
            </c:dLbl>
            <c:delete val="1"/>
            <c:spPr>
              <a:noFill/>
              <a:ln>
                <a:noFill/>
              </a:ln>
              <a:effectLst/>
            </c:spPr>
            <c:txPr>
              <a:bodyPr/>
              <a:lstStyle/>
              <a:p>
                <a:pPr>
                  <a:defRPr sz="1400"/>
                </a:pPr>
                <a:endParaRPr lang="en-US"/>
              </a:p>
            </c:txPr>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Sheet1!$B$2:$B$4</c:f>
              <c:numCache>
                <c:formatCode>0%</c:formatCode>
                <c:ptCount val="3"/>
                <c:pt idx="0">
                  <c:v>2.0000000000000011E-2</c:v>
                </c:pt>
                <c:pt idx="1">
                  <c:v>3.0000000000000002E-2</c:v>
                </c:pt>
                <c:pt idx="2">
                  <c:v>4.0000000000000022E-2</c:v>
                </c:pt>
              </c:numCache>
            </c:numRef>
          </c:val>
        </c:ser>
        <c:ser>
          <c:idx val="0"/>
          <c:order val="1"/>
          <c:tx>
            <c:strRef>
              <c:f>Sheet1!$C$1</c:f>
              <c:strCache>
                <c:ptCount val="1"/>
                <c:pt idx="0">
                  <c:v>A lot less</c:v>
                </c:pt>
              </c:strCache>
            </c:strRef>
          </c:tx>
          <c:spPr>
            <a:solidFill>
              <a:srgbClr val="FF0000"/>
            </a:solidFill>
          </c:spPr>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Sheet1!$C$2:$C$4</c:f>
              <c:numCache>
                <c:formatCode>0%</c:formatCode>
                <c:ptCount val="3"/>
                <c:pt idx="0">
                  <c:v>3.0000000000000002E-2</c:v>
                </c:pt>
                <c:pt idx="1">
                  <c:v>4.0000000000000022E-2</c:v>
                </c:pt>
                <c:pt idx="2">
                  <c:v>3.0000000000000002E-2</c:v>
                </c:pt>
              </c:numCache>
            </c:numRef>
          </c:val>
        </c:ser>
        <c:ser>
          <c:idx val="1"/>
          <c:order val="2"/>
          <c:tx>
            <c:strRef>
              <c:f>Sheet1!$D$1</c:f>
              <c:strCache>
                <c:ptCount val="1"/>
                <c:pt idx="0">
                  <c:v>A little less</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Sheet1!$D$2:$D$4</c:f>
              <c:numCache>
                <c:formatCode>0%</c:formatCode>
                <c:ptCount val="3"/>
                <c:pt idx="0">
                  <c:v>7.0000000000000021E-2</c:v>
                </c:pt>
                <c:pt idx="1">
                  <c:v>0.1</c:v>
                </c:pt>
                <c:pt idx="2">
                  <c:v>6.0000000000000032E-2</c:v>
                </c:pt>
              </c:numCache>
            </c:numRef>
          </c:val>
        </c:ser>
        <c:ser>
          <c:idx val="2"/>
          <c:order val="3"/>
          <c:tx>
            <c:strRef>
              <c:f>Sheet1!$E$1</c:f>
              <c:strCache>
                <c:ptCount val="1"/>
                <c:pt idx="0">
                  <c:v>No difference</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Sheet1!$E$2:$E$4</c:f>
              <c:numCache>
                <c:formatCode>0%</c:formatCode>
                <c:ptCount val="3"/>
                <c:pt idx="0">
                  <c:v>0.81</c:v>
                </c:pt>
                <c:pt idx="1">
                  <c:v>0.63000000000000256</c:v>
                </c:pt>
                <c:pt idx="2">
                  <c:v>0.64000000000000268</c:v>
                </c:pt>
              </c:numCache>
            </c:numRef>
          </c:val>
        </c:ser>
        <c:ser>
          <c:idx val="3"/>
          <c:order val="4"/>
          <c:tx>
            <c:strRef>
              <c:f>Sheet1!$F$1</c:f>
              <c:strCache>
                <c:ptCount val="1"/>
                <c:pt idx="0">
                  <c:v>A little more</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Sheet1!$F$2:$F$4</c:f>
              <c:numCache>
                <c:formatCode>0%</c:formatCode>
                <c:ptCount val="3"/>
                <c:pt idx="0">
                  <c:v>0.05</c:v>
                </c:pt>
                <c:pt idx="1">
                  <c:v>0.16</c:v>
                </c:pt>
                <c:pt idx="2">
                  <c:v>0.17</c:v>
                </c:pt>
              </c:numCache>
            </c:numRef>
          </c:val>
        </c:ser>
        <c:ser>
          <c:idx val="5"/>
          <c:order val="5"/>
          <c:tx>
            <c:strRef>
              <c:f>Sheet1!$G$1</c:f>
              <c:strCache>
                <c:ptCount val="1"/>
                <c:pt idx="0">
                  <c:v>A lot more</c:v>
                </c:pt>
              </c:strCache>
            </c:strRef>
          </c:tx>
          <c:spPr>
            <a:solidFill>
              <a:srgbClr val="00B050"/>
            </a:solidFill>
          </c:spPr>
          <c:dLbls>
            <c:dLbl>
              <c:idx val="0"/>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(B:1,018)</c:v>
                </c:pt>
                <c:pt idx="1">
                  <c:v>2014 (B:1,000)</c:v>
                </c:pt>
                <c:pt idx="2">
                  <c:v>2016 (B1,010)</c:v>
                </c:pt>
              </c:strCache>
            </c:strRef>
          </c:cat>
          <c:val>
            <c:numRef>
              <c:f>Sheet1!$G$2:$G$4</c:f>
              <c:numCache>
                <c:formatCode>0%</c:formatCode>
                <c:ptCount val="3"/>
                <c:pt idx="0">
                  <c:v>2.0000000000000011E-2</c:v>
                </c:pt>
                <c:pt idx="1">
                  <c:v>0.05</c:v>
                </c:pt>
                <c:pt idx="2">
                  <c:v>6.0000000000000032E-2</c:v>
                </c:pt>
              </c:numCache>
            </c:numRef>
          </c:val>
        </c:ser>
        <c:dLbls>
          <c:showVal val="1"/>
        </c:dLbls>
        <c:overlap val="100"/>
        <c:axId val="80861056"/>
        <c:axId val="80862592"/>
      </c:barChart>
      <c:catAx>
        <c:axId val="80861056"/>
        <c:scaling>
          <c:orientation val="minMax"/>
        </c:scaling>
        <c:axPos val="l"/>
        <c:numFmt formatCode="General" sourceLinked="1"/>
        <c:tickLblPos val="nextTo"/>
        <c:txPr>
          <a:bodyPr rot="0" vert="horz"/>
          <a:lstStyle/>
          <a:p>
            <a:pPr>
              <a:defRPr sz="1400"/>
            </a:pPr>
            <a:endParaRPr lang="en-US"/>
          </a:p>
        </c:txPr>
        <c:crossAx val="80862592"/>
        <c:crosses val="autoZero"/>
        <c:auto val="1"/>
        <c:lblAlgn val="ctr"/>
        <c:lblOffset val="100"/>
        <c:tickLblSkip val="1"/>
        <c:tickMarkSkip val="1"/>
      </c:catAx>
      <c:valAx>
        <c:axId val="80862592"/>
        <c:scaling>
          <c:orientation val="minMax"/>
          <c:max val="1"/>
        </c:scaling>
        <c:delete val="1"/>
        <c:axPos val="b"/>
        <c:numFmt formatCode="0%" sourceLinked="1"/>
        <c:tickLblPos val="none"/>
        <c:crossAx val="80861056"/>
        <c:crosses val="autoZero"/>
        <c:crossBetween val="between"/>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8978931719451676"/>
          <c:y val="1.7353239835440615E-2"/>
          <c:w val="0.6083244752466298"/>
          <c:h val="0.97612825673651449"/>
        </c:manualLayout>
      </c:layout>
      <c:barChart>
        <c:barDir val="bar"/>
        <c:grouping val="clustered"/>
        <c:ser>
          <c:idx val="4"/>
          <c:order val="0"/>
          <c:tx>
            <c:strRef>
              <c:f>Sheet1!$A$2</c:f>
              <c:strCache>
                <c:ptCount val="1"/>
                <c:pt idx="0">
                  <c:v>2011 (B:901)</c:v>
                </c:pt>
              </c:strCache>
            </c:strRef>
          </c:tx>
          <c:spPr>
            <a:solidFill>
              <a:schemeClr val="accent2"/>
            </a:solidFill>
          </c:spPr>
          <c:dLbls>
            <c:dLbl>
              <c:idx val="2"/>
              <c:layout>
                <c:manualLayout>
                  <c:x val="-5.4803384288251024E-17"/>
                  <c:y val="-1.089465957941896E-2"/>
                </c:manualLayout>
              </c:layout>
              <c:showVal val="1"/>
              <c:extLst>
                <c:ext xmlns:c15="http://schemas.microsoft.com/office/drawing/2012/chart" uri="{CE6537A1-D6FC-4f65-9D91-7224C49458BB}"/>
              </c:extLst>
            </c:dLbl>
            <c:dLbl>
              <c:idx val="3"/>
              <c:layout>
                <c:manualLayout>
                  <c:x val="-1.4947727088703941E-3"/>
                  <c:y val="5.8953574060427423E-3"/>
                </c:manualLayout>
              </c:layout>
              <c:showVal val="1"/>
              <c:extLst>
                <c:ext xmlns:c15="http://schemas.microsoft.com/office/drawing/2012/chart" uri="{CE6537A1-D6FC-4f65-9D91-7224C49458BB}"/>
              </c:extLst>
            </c:dLbl>
            <c:dLbl>
              <c:idx val="9"/>
              <c:layout>
                <c:manualLayout>
                  <c:x val="-7.4732750974940004E-3"/>
                  <c:y val="2.9474466023361092E-3"/>
                </c:manualLayout>
              </c:layout>
              <c:showVal val="1"/>
              <c:extLst>
                <c:ext xmlns:c15="http://schemas.microsoft.com/office/drawing/2012/chart" uri="{CE6537A1-D6FC-4f65-9D91-7224C49458BB}"/>
              </c:extLst>
            </c:dLbl>
            <c:dLbl>
              <c:idx val="10"/>
              <c:layout>
                <c:manualLayout>
                  <c:x val="-4.4839650584963314E-3"/>
                  <c:y val="0"/>
                </c:manualLayout>
              </c:layout>
              <c:showVal val="1"/>
              <c:extLst>
                <c:ext xmlns:c15="http://schemas.microsoft.com/office/drawing/2012/chart" uri="{CE6537A1-D6FC-4f65-9D91-7224C49458BB}"/>
              </c:extLst>
            </c:dLbl>
            <c:dLbl>
              <c:idx val="11"/>
              <c:layout>
                <c:manualLayout>
                  <c:x val="-2.9893100389976049E-3"/>
                  <c:y val="8.8430361090642805E-3"/>
                </c:manualLayout>
              </c:layout>
              <c:showVal val="1"/>
              <c:extLst>
                <c:ext xmlns:c15="http://schemas.microsoft.com/office/drawing/2012/chart" uri="{CE6537A1-D6FC-4f65-9D91-7224C49458BB}"/>
              </c:extLst>
            </c:dLbl>
            <c:spPr>
              <a:noFill/>
              <a:ln>
                <a:noFill/>
              </a:ln>
              <a:effectLst/>
            </c:spPr>
            <c:txPr>
              <a:bodyPr/>
              <a:lstStyle/>
              <a:p>
                <a:pPr>
                  <a:defRPr sz="1200"/>
                </a:pPr>
                <a:endParaRPr lang="en-US"/>
              </a:p>
            </c:txPr>
            <c:showVal val="1"/>
            <c:extLst>
              <c:ext xmlns:c15="http://schemas.microsoft.com/office/drawing/2012/chart" uri="{CE6537A1-D6FC-4f65-9D91-7224C49458BB}">
                <c15:showLeaderLines val="0"/>
              </c:ext>
            </c:extLst>
          </c:dLbls>
          <c:cat>
            <c:strRef>
              <c:f>Sheet1!$B$1:$L$1</c:f>
              <c:strCache>
                <c:ptCount val="11"/>
                <c:pt idx="0">
                  <c:v>Don't know</c:v>
                </c:pt>
                <c:pt idx="1">
                  <c:v>Other</c:v>
                </c:pt>
                <c:pt idx="2">
                  <c:v>Endorsed by celebrities</c:v>
                </c:pt>
                <c:pt idx="3">
                  <c:v>My friends are supporting*</c:v>
                </c:pt>
                <c:pt idx="4">
                  <c:v>I have heard of</c:v>
                </c:pt>
                <c:pt idx="5">
                  <c:v>Support people in the wake of a disaster*</c:v>
                </c:pt>
                <c:pt idx="6">
                  <c:v>I enjoy supporting</c:v>
                </c:pt>
                <c:pt idx="7">
                  <c:v>Match my beliefs</c:v>
                </c:pt>
                <c:pt idx="8">
                  <c:v>Feel I should support</c:v>
                </c:pt>
                <c:pt idx="9">
                  <c:v>Interest me</c:v>
                </c:pt>
                <c:pt idx="10">
                  <c:v>Personal connection</c:v>
                </c:pt>
              </c:strCache>
            </c:strRef>
          </c:cat>
          <c:val>
            <c:numRef>
              <c:f>Sheet1!$B$2:$L$2</c:f>
              <c:numCache>
                <c:formatCode>0%</c:formatCode>
                <c:ptCount val="11"/>
                <c:pt idx="0">
                  <c:v>6.0000000000000032E-2</c:v>
                </c:pt>
                <c:pt idx="1">
                  <c:v>2.0000000000000011E-2</c:v>
                </c:pt>
                <c:pt idx="2">
                  <c:v>1.0000000000000005E-2</c:v>
                </c:pt>
                <c:pt idx="4">
                  <c:v>7.0000000000000021E-2</c:v>
                </c:pt>
                <c:pt idx="6">
                  <c:v>0.14000000000000001</c:v>
                </c:pt>
                <c:pt idx="7">
                  <c:v>0.26</c:v>
                </c:pt>
                <c:pt idx="8">
                  <c:v>0.34</c:v>
                </c:pt>
                <c:pt idx="9">
                  <c:v>0.28000000000000008</c:v>
                </c:pt>
                <c:pt idx="10">
                  <c:v>0.39000000000000135</c:v>
                </c:pt>
              </c:numCache>
            </c:numRef>
          </c:val>
        </c:ser>
        <c:ser>
          <c:idx val="0"/>
          <c:order val="1"/>
          <c:tx>
            <c:strRef>
              <c:f>Sheet1!$A$3</c:f>
              <c:strCache>
                <c:ptCount val="1"/>
                <c:pt idx="0">
                  <c:v>2014 (B:921)</c:v>
                </c:pt>
              </c:strCache>
            </c:strRef>
          </c:tx>
          <c:spPr>
            <a:solidFill>
              <a:schemeClr val="accent3"/>
            </a:solidFill>
          </c:spPr>
          <c:dLbls>
            <c:dLbl>
              <c:idx val="0"/>
              <c:layout>
                <c:manualLayout>
                  <c:x val="1.4946550194988536E-3"/>
                  <c:y val="-5.8953574060428534E-3"/>
                </c:manualLayout>
              </c:layout>
              <c:showVal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1.4946550194987853E-3"/>
                  <c:y val="5.4473297897095121E-3"/>
                </c:manualLayout>
              </c:layout>
              <c:showVal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2.9893100389975715E-3"/>
                  <c:y val="5.4473297897095121E-3"/>
                </c:manualLayout>
              </c:layout>
              <c:showVal val="1"/>
              <c:extLst>
                <c:ext xmlns:c15="http://schemas.microsoft.com/office/drawing/2012/chart" uri="{CE6537A1-D6FC-4f65-9D91-7224C49458BB}"/>
              </c:extLst>
            </c:dLbl>
            <c:dLbl>
              <c:idx val="6"/>
              <c:layout>
                <c:manualLayout>
                  <c:x val="0"/>
                  <c:y val="5.4473297897095121E-3"/>
                </c:manualLayout>
              </c:layout>
              <c:showVal val="1"/>
              <c:extLst>
                <c:ext xmlns:c15="http://schemas.microsoft.com/office/drawing/2012/chart" uri="{CE6537A1-D6FC-4f65-9D91-7224C49458BB}"/>
              </c:extLst>
            </c:dLbl>
            <c:dLbl>
              <c:idx val="7"/>
              <c:layout>
                <c:manualLayout>
                  <c:x val="-5.9786200779951134E-3"/>
                  <c:y val="5.4473297897095121E-3"/>
                </c:manualLayout>
              </c:layout>
              <c:showVal val="1"/>
              <c:extLst>
                <c:ext xmlns:c15="http://schemas.microsoft.com/office/drawing/2012/chart" uri="{CE6537A1-D6FC-4f65-9D91-7224C49458BB}"/>
              </c:extLst>
            </c:dLbl>
            <c:dLbl>
              <c:idx val="8"/>
              <c:layout>
                <c:manualLayout>
                  <c:x val="0"/>
                  <c:y val="0"/>
                </c:manualLayout>
              </c:layout>
              <c:showVal val="1"/>
              <c:extLst>
                <c:ext xmlns:c15="http://schemas.microsoft.com/office/drawing/2012/chart" uri="{CE6537A1-D6FC-4f65-9D91-7224C49458BB}"/>
              </c:extLst>
            </c:dLbl>
            <c:dLbl>
              <c:idx val="10"/>
              <c:layout>
                <c:manualLayout>
                  <c:x val="0"/>
                  <c:y val="5.4473297897095121E-3"/>
                </c:manualLayout>
              </c:layout>
              <c:showVal val="1"/>
              <c:extLst>
                <c:ext xmlns:c15="http://schemas.microsoft.com/office/drawing/2012/chart" uri="{CE6537A1-D6FC-4f65-9D91-7224C49458BB}"/>
              </c:extLst>
            </c:dLbl>
            <c:spPr>
              <a:noFill/>
              <a:ln>
                <a:noFill/>
              </a:ln>
              <a:effectLst/>
            </c:spPr>
            <c:txPr>
              <a:bodyPr/>
              <a:lstStyle/>
              <a:p>
                <a:pPr>
                  <a:defRPr sz="1200"/>
                </a:pPr>
                <a:endParaRPr lang="en-US"/>
              </a:p>
            </c:txPr>
            <c:showVal val="1"/>
            <c:extLst>
              <c:ext xmlns:c15="http://schemas.microsoft.com/office/drawing/2012/chart" uri="{CE6537A1-D6FC-4f65-9D91-7224C49458BB}">
                <c15:showLeaderLines val="0"/>
              </c:ext>
            </c:extLst>
          </c:dLbls>
          <c:cat>
            <c:strRef>
              <c:f>Sheet1!$B$1:$L$1</c:f>
              <c:strCache>
                <c:ptCount val="11"/>
                <c:pt idx="0">
                  <c:v>Don't know</c:v>
                </c:pt>
                <c:pt idx="1">
                  <c:v>Other</c:v>
                </c:pt>
                <c:pt idx="2">
                  <c:v>Endorsed by celebrities</c:v>
                </c:pt>
                <c:pt idx="3">
                  <c:v>My friends are supporting*</c:v>
                </c:pt>
                <c:pt idx="4">
                  <c:v>I have heard of</c:v>
                </c:pt>
                <c:pt idx="5">
                  <c:v>Support people in the wake of a disaster*</c:v>
                </c:pt>
                <c:pt idx="6">
                  <c:v>I enjoy supporting</c:v>
                </c:pt>
                <c:pt idx="7">
                  <c:v>Match my beliefs</c:v>
                </c:pt>
                <c:pt idx="8">
                  <c:v>Feel I should support</c:v>
                </c:pt>
                <c:pt idx="9">
                  <c:v>Interest me</c:v>
                </c:pt>
                <c:pt idx="10">
                  <c:v>Personal connection</c:v>
                </c:pt>
              </c:strCache>
            </c:strRef>
          </c:cat>
          <c:val>
            <c:numRef>
              <c:f>Sheet1!$B$3:$L$3</c:f>
              <c:numCache>
                <c:formatCode>General</c:formatCode>
                <c:ptCount val="11"/>
                <c:pt idx="0" formatCode="0%">
                  <c:v>3.0000000000000002E-2</c:v>
                </c:pt>
                <c:pt idx="2" formatCode="0%">
                  <c:v>1.0000000000000005E-2</c:v>
                </c:pt>
                <c:pt idx="3" formatCode="0%">
                  <c:v>0.13</c:v>
                </c:pt>
                <c:pt idx="4" formatCode="0%">
                  <c:v>0.16</c:v>
                </c:pt>
                <c:pt idx="5" formatCode="0%">
                  <c:v>0.23</c:v>
                </c:pt>
                <c:pt idx="6" formatCode="0%">
                  <c:v>0.24000000000000021</c:v>
                </c:pt>
                <c:pt idx="7" formatCode="0%">
                  <c:v>0.39000000000000135</c:v>
                </c:pt>
                <c:pt idx="8" formatCode="0%">
                  <c:v>0.39000000000000135</c:v>
                </c:pt>
                <c:pt idx="9" formatCode="0%">
                  <c:v>0.44</c:v>
                </c:pt>
                <c:pt idx="10" formatCode="0%">
                  <c:v>0.44</c:v>
                </c:pt>
              </c:numCache>
            </c:numRef>
          </c:val>
        </c:ser>
        <c:ser>
          <c:idx val="1"/>
          <c:order val="2"/>
          <c:tx>
            <c:strRef>
              <c:f>Sheet1!$A$4</c:f>
              <c:strCache>
                <c:ptCount val="1"/>
                <c:pt idx="0">
                  <c:v>2016 (B:921)</c:v>
                </c:pt>
              </c:strCache>
            </c:strRef>
          </c:tx>
          <c:spPr>
            <a:solidFill>
              <a:schemeClr val="accent4"/>
            </a:solidFill>
          </c:spPr>
          <c:dLbls>
            <c:dLbl>
              <c:idx val="4"/>
              <c:layout>
                <c:manualLayout>
                  <c:x val="0"/>
                  <c:y val="1.089465957941896E-2"/>
                </c:manualLayout>
              </c:layout>
              <c:showVal val="1"/>
              <c:extLst>
                <c:ext xmlns:c15="http://schemas.microsoft.com/office/drawing/2012/chart" uri="{CE6537A1-D6FC-4f65-9D91-7224C49458BB}"/>
              </c:extLst>
            </c:dLbl>
            <c:dLbl>
              <c:idx val="8"/>
              <c:layout>
                <c:manualLayout>
                  <c:x val="0"/>
                  <c:y val="-5.4473297897095121E-3"/>
                </c:manualLayout>
              </c:layout>
              <c:showVal val="1"/>
              <c:extLst>
                <c:ext xmlns:c15="http://schemas.microsoft.com/office/drawing/2012/chart" uri="{CE6537A1-D6FC-4f65-9D91-7224C49458BB}"/>
              </c:extLst>
            </c:dLbl>
            <c:dLbl>
              <c:idx val="9"/>
              <c:layout>
                <c:manualLayout>
                  <c:x val="0"/>
                  <c:y val="-8.1709946845642568E-3"/>
                </c:manualLayout>
              </c:layout>
              <c:showVal val="1"/>
              <c:extLst>
                <c:ext xmlns:c15="http://schemas.microsoft.com/office/drawing/2012/chart" uri="{CE6537A1-D6FC-4f65-9D91-7224C49458BB}"/>
              </c:extLst>
            </c:dLbl>
            <c:spPr>
              <a:noFill/>
              <a:ln>
                <a:noFill/>
              </a:ln>
              <a:effectLst/>
            </c:spPr>
            <c:txPr>
              <a:bodyPr/>
              <a:lstStyle/>
              <a:p>
                <a:pPr>
                  <a:defRPr sz="1200"/>
                </a:pPr>
                <a:endParaRPr lang="en-US"/>
              </a:p>
            </c:txPr>
            <c:showVal val="1"/>
            <c:extLst>
              <c:ext xmlns:c15="http://schemas.microsoft.com/office/drawing/2012/chart" uri="{CE6537A1-D6FC-4f65-9D91-7224C49458BB}">
                <c15:showLeaderLines val="0"/>
              </c:ext>
            </c:extLst>
          </c:dLbls>
          <c:cat>
            <c:strRef>
              <c:f>Sheet1!$B$1:$L$1</c:f>
              <c:strCache>
                <c:ptCount val="11"/>
                <c:pt idx="0">
                  <c:v>Don't know</c:v>
                </c:pt>
                <c:pt idx="1">
                  <c:v>Other</c:v>
                </c:pt>
                <c:pt idx="2">
                  <c:v>Endorsed by celebrities</c:v>
                </c:pt>
                <c:pt idx="3">
                  <c:v>My friends are supporting*</c:v>
                </c:pt>
                <c:pt idx="4">
                  <c:v>I have heard of</c:v>
                </c:pt>
                <c:pt idx="5">
                  <c:v>Support people in the wake of a disaster*</c:v>
                </c:pt>
                <c:pt idx="6">
                  <c:v>I enjoy supporting</c:v>
                </c:pt>
                <c:pt idx="7">
                  <c:v>Match my beliefs</c:v>
                </c:pt>
                <c:pt idx="8">
                  <c:v>Feel I should support</c:v>
                </c:pt>
                <c:pt idx="9">
                  <c:v>Interest me</c:v>
                </c:pt>
                <c:pt idx="10">
                  <c:v>Personal connection</c:v>
                </c:pt>
              </c:strCache>
            </c:strRef>
          </c:cat>
          <c:val>
            <c:numRef>
              <c:f>Sheet1!$B$4:$L$4</c:f>
              <c:numCache>
                <c:formatCode>General</c:formatCode>
                <c:ptCount val="11"/>
                <c:pt idx="0" formatCode="0%">
                  <c:v>0.05</c:v>
                </c:pt>
                <c:pt idx="2" formatCode="0%">
                  <c:v>2.0000000000000011E-2</c:v>
                </c:pt>
                <c:pt idx="3" formatCode="0%">
                  <c:v>0.15000000000000024</c:v>
                </c:pt>
                <c:pt idx="4" formatCode="0%">
                  <c:v>0.16</c:v>
                </c:pt>
                <c:pt idx="5" formatCode="0%">
                  <c:v>0.21000000000000021</c:v>
                </c:pt>
                <c:pt idx="6" formatCode="0%">
                  <c:v>0.25</c:v>
                </c:pt>
                <c:pt idx="7" formatCode="0%">
                  <c:v>0.38000000000000134</c:v>
                </c:pt>
                <c:pt idx="8" formatCode="0%">
                  <c:v>0.4</c:v>
                </c:pt>
                <c:pt idx="9" formatCode="0%">
                  <c:v>0.42000000000000032</c:v>
                </c:pt>
                <c:pt idx="10" formatCode="0%">
                  <c:v>0.46</c:v>
                </c:pt>
              </c:numCache>
            </c:numRef>
          </c:val>
        </c:ser>
        <c:dLbls>
          <c:showVal val="1"/>
        </c:dLbls>
        <c:axId val="80934400"/>
        <c:axId val="80935936"/>
      </c:barChart>
      <c:catAx>
        <c:axId val="80934400"/>
        <c:scaling>
          <c:orientation val="minMax"/>
        </c:scaling>
        <c:axPos val="l"/>
        <c:numFmt formatCode="General" sourceLinked="1"/>
        <c:tickLblPos val="nextTo"/>
        <c:txPr>
          <a:bodyPr rot="0" vert="horz"/>
          <a:lstStyle/>
          <a:p>
            <a:pPr>
              <a:defRPr sz="1400"/>
            </a:pPr>
            <a:endParaRPr lang="en-US"/>
          </a:p>
        </c:txPr>
        <c:crossAx val="80935936"/>
        <c:crosses val="autoZero"/>
        <c:auto val="1"/>
        <c:lblAlgn val="ctr"/>
        <c:lblOffset val="100"/>
        <c:tickLblSkip val="1"/>
        <c:tickMarkSkip val="1"/>
      </c:catAx>
      <c:valAx>
        <c:axId val="80935936"/>
        <c:scaling>
          <c:orientation val="minMax"/>
          <c:max val="1"/>
        </c:scaling>
        <c:delete val="1"/>
        <c:axPos val="b"/>
        <c:numFmt formatCode="0%" sourceLinked="1"/>
        <c:tickLblPos val="none"/>
        <c:crossAx val="80934400"/>
        <c:crosses val="autoZero"/>
        <c:crossBetween val="between"/>
      </c:valAx>
    </c:plotArea>
    <c:legend>
      <c:legendPos val="r"/>
      <c:layout>
        <c:manualLayout>
          <c:xMode val="edge"/>
          <c:yMode val="edge"/>
          <c:x val="0.76106068252304193"/>
          <c:y val="0.58397808969530951"/>
          <c:w val="0.14135093746645871"/>
          <c:h val="0.18727083415990556"/>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2.2825618245807002E-2"/>
          <c:y val="1.7353239835440615E-2"/>
          <c:w val="0.91255059584824905"/>
          <c:h val="0.6832642156537726"/>
        </c:manualLayout>
      </c:layout>
      <c:barChart>
        <c:barDir val="col"/>
        <c:grouping val="clustered"/>
        <c:ser>
          <c:idx val="4"/>
          <c:order val="0"/>
          <c:tx>
            <c:strRef>
              <c:f>Sheet1!$A$2</c:f>
              <c:strCache>
                <c:ptCount val="1"/>
                <c:pt idx="0">
                  <c:v>2011 (B:1,018)</c:v>
                </c:pt>
              </c:strCache>
            </c:strRef>
          </c:tx>
          <c:spPr>
            <a:solidFill>
              <a:schemeClr val="accent2"/>
            </a:solidFill>
          </c:spP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Sheet1!$B$1:$L$1</c:f>
              <c:strCache>
                <c:ptCount val="11"/>
                <c:pt idx="0">
                  <c:v>0
Don't trust them at all</c:v>
                </c:pt>
                <c:pt idx="1">
                  <c:v>1</c:v>
                </c:pt>
                <c:pt idx="2">
                  <c:v>2</c:v>
                </c:pt>
                <c:pt idx="3">
                  <c:v>3</c:v>
                </c:pt>
                <c:pt idx="4">
                  <c:v>4</c:v>
                </c:pt>
                <c:pt idx="5">
                  <c:v>5</c:v>
                </c:pt>
                <c:pt idx="6">
                  <c:v>6</c:v>
                </c:pt>
                <c:pt idx="7">
                  <c:v>7</c:v>
                </c:pt>
                <c:pt idx="8">
                  <c:v>8</c:v>
                </c:pt>
                <c:pt idx="9">
                  <c:v>9</c:v>
                </c:pt>
                <c:pt idx="10">
                  <c:v>10
Trust them completely</c:v>
                </c:pt>
              </c:strCache>
            </c:strRef>
          </c:cat>
          <c:val>
            <c:numRef>
              <c:f>Sheet1!$B$2:$L$2</c:f>
              <c:numCache>
                <c:formatCode>0%</c:formatCode>
                <c:ptCount val="11"/>
                <c:pt idx="0">
                  <c:v>4.0000000000000022E-2</c:v>
                </c:pt>
                <c:pt idx="1">
                  <c:v>1.0000000000000005E-2</c:v>
                </c:pt>
                <c:pt idx="2">
                  <c:v>3.0000000000000002E-2</c:v>
                </c:pt>
                <c:pt idx="3">
                  <c:v>0.05</c:v>
                </c:pt>
                <c:pt idx="4">
                  <c:v>0.05</c:v>
                </c:pt>
                <c:pt idx="5">
                  <c:v>0.2</c:v>
                </c:pt>
                <c:pt idx="6">
                  <c:v>8.0000000000000043E-2</c:v>
                </c:pt>
                <c:pt idx="7">
                  <c:v>0.15000000000000019</c:v>
                </c:pt>
                <c:pt idx="8">
                  <c:v>0.17</c:v>
                </c:pt>
                <c:pt idx="9">
                  <c:v>6.0000000000000032E-2</c:v>
                </c:pt>
                <c:pt idx="10">
                  <c:v>0.15000000000000019</c:v>
                </c:pt>
              </c:numCache>
            </c:numRef>
          </c:val>
        </c:ser>
        <c:ser>
          <c:idx val="0"/>
          <c:order val="1"/>
          <c:tx>
            <c:strRef>
              <c:f>Sheet1!$A$3</c:f>
              <c:strCache>
                <c:ptCount val="1"/>
                <c:pt idx="0">
                  <c:v>2014 (B:1,000)</c:v>
                </c:pt>
              </c:strCache>
            </c:strRef>
          </c:tx>
          <c:spPr>
            <a:solidFill>
              <a:schemeClr val="accent3"/>
            </a:solidFill>
          </c:spPr>
          <c:dLbls>
            <c:dLbl>
              <c:idx val="1"/>
              <c:layout>
                <c:manualLayout>
                  <c:x val="-4.2382209439085381E-3"/>
                  <c:y val="-2.332595412795002E-3"/>
                </c:manualLayout>
              </c:layout>
              <c:showVal val="1"/>
              <c:extLst>
                <c:ext xmlns:c15="http://schemas.microsoft.com/office/drawing/2012/chart" uri="{CE6537A1-D6FC-4f65-9D91-7224C49458BB}"/>
              </c:extLst>
            </c:dLbl>
            <c:dLbl>
              <c:idx val="2"/>
              <c:layout>
                <c:manualLayout>
                  <c:x val="-5.6509612585447155E-3"/>
                  <c:y val="0"/>
                </c:manualLayout>
              </c:layout>
              <c:showVal val="1"/>
              <c:extLst>
                <c:ext xmlns:c15="http://schemas.microsoft.com/office/drawing/2012/chart" uri="{CE6537A1-D6FC-4f65-9D91-7224C49458BB}"/>
              </c:extLst>
            </c:dLbl>
            <c:dLbl>
              <c:idx val="6"/>
              <c:layout>
                <c:manualLayout>
                  <c:x val="9.8891822024532762E-3"/>
                  <c:y val="0"/>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Sheet1!$B$1:$L$1</c:f>
              <c:strCache>
                <c:ptCount val="11"/>
                <c:pt idx="0">
                  <c:v>0
Don't trust them at all</c:v>
                </c:pt>
                <c:pt idx="1">
                  <c:v>1</c:v>
                </c:pt>
                <c:pt idx="2">
                  <c:v>2</c:v>
                </c:pt>
                <c:pt idx="3">
                  <c:v>3</c:v>
                </c:pt>
                <c:pt idx="4">
                  <c:v>4</c:v>
                </c:pt>
                <c:pt idx="5">
                  <c:v>5</c:v>
                </c:pt>
                <c:pt idx="6">
                  <c:v>6</c:v>
                </c:pt>
                <c:pt idx="7">
                  <c:v>7</c:v>
                </c:pt>
                <c:pt idx="8">
                  <c:v>8</c:v>
                </c:pt>
                <c:pt idx="9">
                  <c:v>9</c:v>
                </c:pt>
                <c:pt idx="10">
                  <c:v>10
Trust them completely</c:v>
                </c:pt>
              </c:strCache>
            </c:strRef>
          </c:cat>
          <c:val>
            <c:numRef>
              <c:f>Sheet1!$B$3:$L$3</c:f>
              <c:numCache>
                <c:formatCode>0%</c:formatCode>
                <c:ptCount val="11"/>
                <c:pt idx="0">
                  <c:v>2.0000000000000011E-2</c:v>
                </c:pt>
                <c:pt idx="1">
                  <c:v>1.0000000000000005E-2</c:v>
                </c:pt>
                <c:pt idx="2">
                  <c:v>3.0000000000000002E-2</c:v>
                </c:pt>
                <c:pt idx="3">
                  <c:v>4.0000000000000022E-2</c:v>
                </c:pt>
                <c:pt idx="4">
                  <c:v>4.0000000000000022E-2</c:v>
                </c:pt>
                <c:pt idx="5">
                  <c:v>0.18000000000000019</c:v>
                </c:pt>
                <c:pt idx="6">
                  <c:v>0.13</c:v>
                </c:pt>
                <c:pt idx="7">
                  <c:v>0.24000000000000019</c:v>
                </c:pt>
                <c:pt idx="8">
                  <c:v>0.19</c:v>
                </c:pt>
                <c:pt idx="9">
                  <c:v>6.0000000000000032E-2</c:v>
                </c:pt>
                <c:pt idx="10">
                  <c:v>6.0000000000000032E-2</c:v>
                </c:pt>
              </c:numCache>
            </c:numRef>
          </c:val>
        </c:ser>
        <c:ser>
          <c:idx val="1"/>
          <c:order val="2"/>
          <c:tx>
            <c:strRef>
              <c:f>Sheet1!$A$4</c:f>
              <c:strCache>
                <c:ptCount val="1"/>
                <c:pt idx="0">
                  <c:v>2016 (B:1,010)</c:v>
                </c:pt>
              </c:strCache>
            </c:strRef>
          </c:tx>
          <c:spPr>
            <a:solidFill>
              <a:schemeClr val="accent4"/>
            </a:solidFill>
          </c:spPr>
          <c:dLbls>
            <c:dLbl>
              <c:idx val="6"/>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Sheet1!$B$1:$L$1</c:f>
              <c:strCache>
                <c:ptCount val="11"/>
                <c:pt idx="0">
                  <c:v>0
Don't trust them at all</c:v>
                </c:pt>
                <c:pt idx="1">
                  <c:v>1</c:v>
                </c:pt>
                <c:pt idx="2">
                  <c:v>2</c:v>
                </c:pt>
                <c:pt idx="3">
                  <c:v>3</c:v>
                </c:pt>
                <c:pt idx="4">
                  <c:v>4</c:v>
                </c:pt>
                <c:pt idx="5">
                  <c:v>5</c:v>
                </c:pt>
                <c:pt idx="6">
                  <c:v>6</c:v>
                </c:pt>
                <c:pt idx="7">
                  <c:v>7</c:v>
                </c:pt>
                <c:pt idx="8">
                  <c:v>8</c:v>
                </c:pt>
                <c:pt idx="9">
                  <c:v>9</c:v>
                </c:pt>
                <c:pt idx="10">
                  <c:v>10
Trust them completely</c:v>
                </c:pt>
              </c:strCache>
            </c:strRef>
          </c:cat>
          <c:val>
            <c:numRef>
              <c:f>Sheet1!$B$4:$L$4</c:f>
              <c:numCache>
                <c:formatCode>0%</c:formatCode>
                <c:ptCount val="11"/>
                <c:pt idx="0">
                  <c:v>3.0000000000000002E-2</c:v>
                </c:pt>
                <c:pt idx="1">
                  <c:v>2.0000000000000011E-2</c:v>
                </c:pt>
                <c:pt idx="2">
                  <c:v>4.0000000000000022E-2</c:v>
                </c:pt>
                <c:pt idx="3">
                  <c:v>0.05</c:v>
                </c:pt>
                <c:pt idx="4">
                  <c:v>6.0000000000000032E-2</c:v>
                </c:pt>
                <c:pt idx="5">
                  <c:v>0.17</c:v>
                </c:pt>
                <c:pt idx="6">
                  <c:v>0.13</c:v>
                </c:pt>
                <c:pt idx="7">
                  <c:v>0.23</c:v>
                </c:pt>
                <c:pt idx="8">
                  <c:v>0.16</c:v>
                </c:pt>
                <c:pt idx="9">
                  <c:v>6.0000000000000032E-2</c:v>
                </c:pt>
                <c:pt idx="10">
                  <c:v>0.05</c:v>
                </c:pt>
              </c:numCache>
            </c:numRef>
          </c:val>
        </c:ser>
        <c:dLbls>
          <c:showVal val="1"/>
        </c:dLbls>
        <c:axId val="81309056"/>
        <c:axId val="81327232"/>
      </c:barChart>
      <c:catAx>
        <c:axId val="81309056"/>
        <c:scaling>
          <c:orientation val="minMax"/>
        </c:scaling>
        <c:axPos val="b"/>
        <c:numFmt formatCode="General" sourceLinked="1"/>
        <c:tickLblPos val="nextTo"/>
        <c:txPr>
          <a:bodyPr rot="0" vert="horz"/>
          <a:lstStyle/>
          <a:p>
            <a:pPr>
              <a:defRPr/>
            </a:pPr>
            <a:endParaRPr lang="en-US"/>
          </a:p>
        </c:txPr>
        <c:crossAx val="81327232"/>
        <c:crosses val="autoZero"/>
        <c:auto val="1"/>
        <c:lblAlgn val="ctr"/>
        <c:lblOffset val="100"/>
        <c:tickLblSkip val="1"/>
        <c:tickMarkSkip val="1"/>
      </c:catAx>
      <c:valAx>
        <c:axId val="81327232"/>
        <c:scaling>
          <c:orientation val="minMax"/>
        </c:scaling>
        <c:delete val="1"/>
        <c:axPos val="l"/>
        <c:numFmt formatCode="0%" sourceLinked="1"/>
        <c:tickLblPos val="none"/>
        <c:crossAx val="81309056"/>
        <c:crosses val="autoZero"/>
        <c:crossBetween val="between"/>
      </c:valAx>
    </c:plotArea>
    <c:legend>
      <c:legendPos val="r"/>
      <c:layout>
        <c:manualLayout>
          <c:xMode val="edge"/>
          <c:yMode val="edge"/>
          <c:x val="0.84441223940364118"/>
          <c:y val="5.3239561773279286E-2"/>
          <c:w val="0.14784460879941441"/>
          <c:h val="0.26730349582585061"/>
        </c:manualLayout>
      </c:layout>
    </c:legend>
    <c:plotVisOnly val="1"/>
    <c:dispBlanksAs val="gap"/>
  </c:chart>
  <c:txPr>
    <a:bodyPr/>
    <a:lstStyle/>
    <a:p>
      <a:pPr>
        <a:defRPr sz="14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GB"/>
  <c:chart>
    <c:title>
      <c:layout>
        <c:manualLayout>
          <c:xMode val="edge"/>
          <c:yMode val="edge"/>
          <c:x val="0.26562708012013925"/>
          <c:y val="1.8404907975460124E-2"/>
        </c:manualLayout>
      </c:layout>
    </c:title>
    <c:plotArea>
      <c:layout>
        <c:manualLayout>
          <c:layoutTarget val="inner"/>
          <c:xMode val="edge"/>
          <c:yMode val="edge"/>
          <c:x val="0.11573287875098123"/>
          <c:y val="0.16419422572178477"/>
          <c:w val="0.84646643396379573"/>
          <c:h val="0.65538013998250233"/>
        </c:manualLayout>
      </c:layout>
      <c:lineChart>
        <c:grouping val="standard"/>
        <c:ser>
          <c:idx val="0"/>
          <c:order val="0"/>
          <c:tx>
            <c:strRef>
              <c:f>Sheet1!$B$1</c:f>
              <c:strCache>
                <c:ptCount val="1"/>
                <c:pt idx="0">
                  <c:v>Mean Score
(Out of 10)</c:v>
                </c:pt>
              </c:strCache>
            </c:strRef>
          </c:tx>
          <c:marker>
            <c:symbol val="none"/>
          </c:marker>
          <c:dLbls>
            <c:spPr>
              <a:noFill/>
              <a:ln>
                <a:noFill/>
              </a:ln>
              <a:effectLst/>
            </c:spPr>
            <c:showVal val="1"/>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2016</c:v>
                </c:pt>
              </c:numCache>
            </c:numRef>
          </c:cat>
          <c:val>
            <c:numRef>
              <c:f>Sheet1!$B$2:$B$4</c:f>
              <c:numCache>
                <c:formatCode>General</c:formatCode>
                <c:ptCount val="3"/>
                <c:pt idx="0">
                  <c:v>6.44</c:v>
                </c:pt>
                <c:pt idx="1">
                  <c:v>6.35</c:v>
                </c:pt>
                <c:pt idx="2">
                  <c:v>6.08</c:v>
                </c:pt>
              </c:numCache>
            </c:numRef>
          </c:val>
        </c:ser>
        <c:dLbls/>
        <c:marker val="1"/>
        <c:axId val="81590528"/>
        <c:axId val="81465344"/>
      </c:lineChart>
      <c:catAx>
        <c:axId val="81590528"/>
        <c:scaling>
          <c:orientation val="minMax"/>
        </c:scaling>
        <c:axPos val="b"/>
        <c:numFmt formatCode="General" sourceLinked="1"/>
        <c:tickLblPos val="nextTo"/>
        <c:crossAx val="81465344"/>
        <c:crosses val="autoZero"/>
        <c:auto val="1"/>
        <c:lblAlgn val="ctr"/>
        <c:lblOffset val="100"/>
      </c:catAx>
      <c:valAx>
        <c:axId val="81465344"/>
        <c:scaling>
          <c:orientation val="minMax"/>
          <c:max val="7"/>
          <c:min val="5"/>
        </c:scaling>
        <c:axPos val="l"/>
        <c:numFmt formatCode="General" sourceLinked="1"/>
        <c:tickLblPos val="nextTo"/>
        <c:crossAx val="81590528"/>
        <c:crosses val="autoZero"/>
        <c:crossBetween val="between"/>
      </c:valAx>
    </c:plotArea>
    <c:plotVisOnly val="1"/>
    <c:dispBlanksAs val="gap"/>
  </c:chart>
  <c:spPr>
    <a:ln>
      <a:solidFill>
        <a:schemeClr val="accent1"/>
      </a:solidFill>
    </a:ln>
  </c:spPr>
  <c:txPr>
    <a:bodyPr/>
    <a:lstStyle/>
    <a:p>
      <a:pPr>
        <a:defRPr sz="14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9185766631"/>
          <c:y val="0.25062834367095282"/>
          <c:w val="0.65771252078200049"/>
          <c:h val="0.70243593920693026"/>
        </c:manualLayout>
      </c:layout>
      <c:barChart>
        <c:barDir val="bar"/>
        <c:grouping val="percentStacked"/>
        <c:ser>
          <c:idx val="4"/>
          <c:order val="0"/>
          <c:tx>
            <c:strRef>
              <c:f>Sheet1!$B$1</c:f>
              <c:strCache>
                <c:ptCount val="1"/>
                <c:pt idx="0">
                  <c:v>Don't know (-)</c:v>
                </c:pt>
              </c:strCache>
            </c:strRef>
          </c:tx>
          <c:spPr>
            <a:solidFill>
              <a:schemeClr val="bg1">
                <a:lumMod val="75000"/>
              </a:schemeClr>
            </a:solidFill>
          </c:spPr>
          <c:dLbls>
            <c:delete val="1"/>
          </c:dLbls>
          <c:cat>
            <c:strRef>
              <c:f>Sheet1!$A$2:$A$2</c:f>
              <c:strCache>
                <c:ptCount val="1"/>
                <c:pt idx="0">
                  <c:v>2016 (B:1,010)</c:v>
                </c:pt>
              </c:strCache>
            </c:strRef>
          </c:cat>
          <c:val>
            <c:numRef>
              <c:f>Sheet1!$B$2:$B$2</c:f>
              <c:numCache>
                <c:formatCode>0%</c:formatCode>
                <c:ptCount val="1"/>
                <c:pt idx="0">
                  <c:v>2.0000000000000011E-2</c:v>
                </c:pt>
              </c:numCache>
            </c:numRef>
          </c:val>
        </c:ser>
        <c:ser>
          <c:idx val="0"/>
          <c:order val="1"/>
          <c:tx>
            <c:strRef>
              <c:f>Sheet1!$C$1</c:f>
              <c:strCache>
                <c:ptCount val="1"/>
                <c:pt idx="0">
                  <c:v>Decreased a lot (-2)</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(B:1,010)</c:v>
                </c:pt>
              </c:strCache>
            </c:strRef>
          </c:cat>
          <c:val>
            <c:numRef>
              <c:f>Sheet1!$C$2:$C$2</c:f>
              <c:numCache>
                <c:formatCode>0%</c:formatCode>
                <c:ptCount val="1"/>
                <c:pt idx="0">
                  <c:v>0.1</c:v>
                </c:pt>
              </c:numCache>
            </c:numRef>
          </c:val>
        </c:ser>
        <c:ser>
          <c:idx val="1"/>
          <c:order val="2"/>
          <c:tx>
            <c:strRef>
              <c:f>Sheet1!$D$1</c:f>
              <c:strCache>
                <c:ptCount val="1"/>
                <c:pt idx="0">
                  <c:v>Decreased a little (-1)</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(B:1,010)</c:v>
                </c:pt>
              </c:strCache>
            </c:strRef>
          </c:cat>
          <c:val>
            <c:numRef>
              <c:f>Sheet1!$D$2:$D$2</c:f>
              <c:numCache>
                <c:formatCode>0%</c:formatCode>
                <c:ptCount val="1"/>
                <c:pt idx="0">
                  <c:v>0.25</c:v>
                </c:pt>
              </c:numCache>
            </c:numRef>
          </c:val>
        </c:ser>
        <c:ser>
          <c:idx val="2"/>
          <c:order val="3"/>
          <c:tx>
            <c:strRef>
              <c:f>Sheet1!$E$1</c:f>
              <c:strCache>
                <c:ptCount val="1"/>
                <c:pt idx="0">
                  <c:v>Stayed the same (0)</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(B:1,010)</c:v>
                </c:pt>
              </c:strCache>
            </c:strRef>
          </c:cat>
          <c:val>
            <c:numRef>
              <c:f>Sheet1!$E$2:$E$2</c:f>
              <c:numCache>
                <c:formatCode>0%</c:formatCode>
                <c:ptCount val="1"/>
                <c:pt idx="0">
                  <c:v>0.54</c:v>
                </c:pt>
              </c:numCache>
            </c:numRef>
          </c:val>
        </c:ser>
        <c:ser>
          <c:idx val="3"/>
          <c:order val="4"/>
          <c:tx>
            <c:strRef>
              <c:f>Sheet1!$F$1</c:f>
              <c:strCache>
                <c:ptCount val="1"/>
                <c:pt idx="0">
                  <c:v>Increased a little (+1)</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(B:1,010)</c:v>
                </c:pt>
              </c:strCache>
            </c:strRef>
          </c:cat>
          <c:val>
            <c:numRef>
              <c:f>Sheet1!$F$2:$F$2</c:f>
              <c:numCache>
                <c:formatCode>0%</c:formatCode>
                <c:ptCount val="1"/>
                <c:pt idx="0">
                  <c:v>6.0000000000000032E-2</c:v>
                </c:pt>
              </c:numCache>
            </c:numRef>
          </c:val>
        </c:ser>
        <c:ser>
          <c:idx val="5"/>
          <c:order val="5"/>
          <c:tx>
            <c:strRef>
              <c:f>Sheet1!$G$1</c:f>
              <c:strCache>
                <c:ptCount val="1"/>
                <c:pt idx="0">
                  <c:v>Increased a lot (+2)</c:v>
                </c:pt>
              </c:strCache>
            </c:strRef>
          </c:tx>
          <c:spPr>
            <a:solidFill>
              <a:srgbClr val="00B050"/>
            </a:solidFill>
          </c:spPr>
          <c:dLbls>
            <c:dLbl>
              <c:idx val="2"/>
              <c:showVal val="1"/>
              <c:extLst>
                <c:ext xmlns:c15="http://schemas.microsoft.com/office/drawing/2012/chart" uri="{CE6537A1-D6FC-4f65-9D91-7224C49458BB}"/>
              </c:extLst>
            </c:dLbl>
            <c:delete val="1"/>
            <c:spPr>
              <a:noFill/>
              <a:ln>
                <a:noFill/>
              </a:ln>
              <a:effectLst/>
            </c:spPr>
            <c:txPr>
              <a:bodyPr/>
              <a:lstStyle/>
              <a:p>
                <a:pPr>
                  <a:defRPr sz="1400"/>
                </a:pPr>
                <a:endParaRPr lang="en-US"/>
              </a:p>
            </c:txPr>
            <c:extLst>
              <c:ext xmlns:c15="http://schemas.microsoft.com/office/drawing/2012/chart" uri="{CE6537A1-D6FC-4f65-9D91-7224C49458BB}">
                <c15:showLeaderLines val="0"/>
              </c:ext>
            </c:extLst>
          </c:dLbls>
          <c:cat>
            <c:strRef>
              <c:f>Sheet1!$A$2:$A$2</c:f>
              <c:strCache>
                <c:ptCount val="1"/>
                <c:pt idx="0">
                  <c:v>2016 (B:1,010)</c:v>
                </c:pt>
              </c:strCache>
            </c:strRef>
          </c:cat>
          <c:val>
            <c:numRef>
              <c:f>Sheet1!$G$2:$G$2</c:f>
              <c:numCache>
                <c:formatCode>0%</c:formatCode>
                <c:ptCount val="1"/>
                <c:pt idx="0">
                  <c:v>3.0000000000000002E-2</c:v>
                </c:pt>
              </c:numCache>
            </c:numRef>
          </c:val>
        </c:ser>
        <c:dLbls>
          <c:showVal val="1"/>
        </c:dLbls>
        <c:overlap val="100"/>
        <c:axId val="82394496"/>
        <c:axId val="82429056"/>
      </c:barChart>
      <c:catAx>
        <c:axId val="82394496"/>
        <c:scaling>
          <c:orientation val="minMax"/>
        </c:scaling>
        <c:axPos val="l"/>
        <c:numFmt formatCode="General" sourceLinked="1"/>
        <c:tickLblPos val="nextTo"/>
        <c:txPr>
          <a:bodyPr rot="0" vert="horz"/>
          <a:lstStyle/>
          <a:p>
            <a:pPr>
              <a:defRPr sz="1400"/>
            </a:pPr>
            <a:endParaRPr lang="en-US"/>
          </a:p>
        </c:txPr>
        <c:crossAx val="82429056"/>
        <c:crosses val="autoZero"/>
        <c:auto val="1"/>
        <c:lblAlgn val="ctr"/>
        <c:lblOffset val="100"/>
        <c:tickLblSkip val="1"/>
        <c:tickMarkSkip val="1"/>
      </c:catAx>
      <c:valAx>
        <c:axId val="82429056"/>
        <c:scaling>
          <c:orientation val="minMax"/>
          <c:max val="1"/>
        </c:scaling>
        <c:delete val="1"/>
        <c:axPos val="b"/>
        <c:numFmt formatCode="0%" sourceLinked="1"/>
        <c:tickLblPos val="none"/>
        <c:crossAx val="82394496"/>
        <c:crosses val="autoZero"/>
        <c:crossBetween val="between"/>
      </c:valAx>
    </c:plotArea>
    <c:legend>
      <c:legendPos val="r"/>
      <c:layout>
        <c:manualLayout>
          <c:xMode val="edge"/>
          <c:yMode val="edge"/>
          <c:x val="0.15023892050499893"/>
          <c:y val="0"/>
          <c:w val="0.6792760731984393"/>
          <c:h val="0.19852910684287078"/>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GB"/>
  <c:style val="22"/>
  <c:chart>
    <c:autoTitleDeleted val="1"/>
    <c:plotArea>
      <c:layout>
        <c:manualLayout>
          <c:layoutTarget val="inner"/>
          <c:xMode val="edge"/>
          <c:yMode val="edge"/>
          <c:x val="1.1736505422569403E-3"/>
          <c:y val="2.1321332513401553E-3"/>
          <c:w val="0.99882634468925857"/>
          <c:h val="0.74961820816506564"/>
        </c:manualLayout>
      </c:layout>
      <c:barChart>
        <c:barDir val="col"/>
        <c:grouping val="clustered"/>
        <c:ser>
          <c:idx val="0"/>
          <c:order val="0"/>
          <c:tx>
            <c:strRef>
              <c:f>Sheet1!$A$2</c:f>
              <c:strCache>
                <c:ptCount val="1"/>
                <c:pt idx="0">
                  <c:v>Local Charities</c:v>
                </c:pt>
              </c:strCache>
            </c:strRef>
          </c:tx>
          <c:dLbls>
            <c:dLbl>
              <c:idx val="1"/>
              <c:layout>
                <c:manualLayout>
                  <c:x val="-4.5227152483047475E-3"/>
                  <c:y val="1.408703167829568E-2"/>
                </c:manualLayout>
              </c:layout>
              <c:tx>
                <c:rich>
                  <a:bodyPr/>
                  <a:lstStyle/>
                  <a:p>
                    <a:r>
                      <a:rPr lang="en-US" sz="1400" dirty="0" smtClean="0"/>
                      <a:t>4</a:t>
                    </a:r>
                    <a:r>
                      <a:rPr lang="en-US" dirty="0" smtClean="0"/>
                      <a:t>%</a:t>
                    </a:r>
                    <a:endParaRPr lang="en-US" dirty="0"/>
                  </a:p>
                </c:rich>
              </c:tx>
              <c:dLblPos val="outEnd"/>
              <c:showVal val="1"/>
              <c:extLst>
                <c:ext xmlns:c15="http://schemas.microsoft.com/office/drawing/2012/chart" uri="{CE6537A1-D6FC-4f65-9D91-7224C49458BB}"/>
              </c:extLst>
            </c:dLbl>
            <c:dLbl>
              <c:idx val="2"/>
              <c:layout>
                <c:manualLayout>
                  <c:x val="-1.206069270191633E-2"/>
                  <c:y val="0"/>
                </c:manualLayout>
              </c:layout>
              <c:dLblPos val="outEnd"/>
              <c:showVal val="1"/>
              <c:extLst>
                <c:ext xmlns:c15="http://schemas.microsoft.com/office/drawing/2012/chart" uri="{CE6537A1-D6FC-4f65-9D91-7224C49458BB}"/>
              </c:extLst>
            </c:dLbl>
            <c:dLbl>
              <c:idx val="3"/>
              <c:layout>
                <c:manualLayout>
                  <c:x val="-1.0553002246044494E-2"/>
                  <c:y val="2.8174063356591348E-3"/>
                </c:manualLayout>
              </c:layout>
              <c:dLblPos val="outEnd"/>
              <c:showVal val="1"/>
              <c:extLst>
                <c:ext xmlns:c15="http://schemas.microsoft.com/office/drawing/2012/chart" uri="{CE6537A1-D6FC-4f65-9D91-7224C49458BB}"/>
              </c:extLst>
            </c:dLbl>
            <c:dLbl>
              <c:idx val="4"/>
              <c:layout>
                <c:manualLayout>
                  <c:x val="1.5075717494350382E-3"/>
                  <c:y val="1.1269625342636744E-2"/>
                </c:manualLayout>
              </c:layout>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Sheet1!$B$1:$F$1</c:f>
              <c:strCache>
                <c:ptCount val="5"/>
                <c:pt idx="0">
                  <c:v>0-2
Don't trust them at all</c:v>
                </c:pt>
                <c:pt idx="1">
                  <c:v>3-4</c:v>
                </c:pt>
                <c:pt idx="2">
                  <c:v>5</c:v>
                </c:pt>
                <c:pt idx="3">
                  <c:v>6-7</c:v>
                </c:pt>
                <c:pt idx="4">
                  <c:v>8-10
Trust them completely</c:v>
                </c:pt>
              </c:strCache>
            </c:strRef>
          </c:cat>
          <c:val>
            <c:numRef>
              <c:f>Sheet1!$B$2:$F$2</c:f>
              <c:numCache>
                <c:formatCode>0%</c:formatCode>
                <c:ptCount val="5"/>
                <c:pt idx="0">
                  <c:v>4.0000000000000022E-2</c:v>
                </c:pt>
                <c:pt idx="1">
                  <c:v>0.05</c:v>
                </c:pt>
                <c:pt idx="2">
                  <c:v>0.13</c:v>
                </c:pt>
                <c:pt idx="3">
                  <c:v>0.31000000000000116</c:v>
                </c:pt>
                <c:pt idx="4">
                  <c:v>0.47000000000000008</c:v>
                </c:pt>
              </c:numCache>
            </c:numRef>
          </c:val>
        </c:ser>
        <c:ser>
          <c:idx val="1"/>
          <c:order val="1"/>
          <c:tx>
            <c:strRef>
              <c:f>Sheet1!$A$3</c:f>
              <c:strCache>
                <c:ptCount val="1"/>
                <c:pt idx="0">
                  <c:v>Scottish National Charities</c:v>
                </c:pt>
              </c:strCache>
            </c:strRef>
          </c:tx>
          <c:dLbls>
            <c:dLbl>
              <c:idx val="3"/>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Sheet1!$B$1:$F$1</c:f>
              <c:strCache>
                <c:ptCount val="5"/>
                <c:pt idx="0">
                  <c:v>0-2
Don't trust them at all</c:v>
                </c:pt>
                <c:pt idx="1">
                  <c:v>3-4</c:v>
                </c:pt>
                <c:pt idx="2">
                  <c:v>5</c:v>
                </c:pt>
                <c:pt idx="3">
                  <c:v>6-7</c:v>
                </c:pt>
                <c:pt idx="4">
                  <c:v>8-10
Trust them completely</c:v>
                </c:pt>
              </c:strCache>
            </c:strRef>
          </c:cat>
          <c:val>
            <c:numRef>
              <c:f>Sheet1!$B$3:$F$3</c:f>
              <c:numCache>
                <c:formatCode>0%</c:formatCode>
                <c:ptCount val="5"/>
                <c:pt idx="0">
                  <c:v>0.05</c:v>
                </c:pt>
                <c:pt idx="1">
                  <c:v>9.0000000000000024E-2</c:v>
                </c:pt>
                <c:pt idx="2">
                  <c:v>0.16</c:v>
                </c:pt>
                <c:pt idx="3">
                  <c:v>0.33000000000000151</c:v>
                </c:pt>
                <c:pt idx="4">
                  <c:v>0.38000000000000134</c:v>
                </c:pt>
              </c:numCache>
            </c:numRef>
          </c:val>
        </c:ser>
        <c:ser>
          <c:idx val="2"/>
          <c:order val="2"/>
          <c:tx>
            <c:strRef>
              <c:f>Sheet1!$A$4</c:f>
              <c:strCache>
                <c:ptCount val="1"/>
                <c:pt idx="0">
                  <c:v>UK National Charities</c:v>
                </c:pt>
              </c:strCache>
            </c:strRef>
          </c:tx>
          <c:dLbls>
            <c:dLbl>
              <c:idx val="2"/>
              <c:layout>
                <c:manualLayout>
                  <c:x val="1.5075717494349276E-2"/>
                  <c:y val="0"/>
                </c:manualLayout>
              </c:layout>
              <c:showVal val="1"/>
              <c:extLst>
                <c:ext xmlns:c15="http://schemas.microsoft.com/office/drawing/2012/chart" uri="{CE6537A1-D6FC-4f65-9D91-7224C49458BB}"/>
              </c:extLst>
            </c:dLbl>
            <c:dLbl>
              <c:idx val="3"/>
              <c:layout>
                <c:manualLayout>
                  <c:x val="-1.5075717494349276E-2"/>
                  <c:y val="0"/>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Sheet1!$B$1:$F$1</c:f>
              <c:strCache>
                <c:ptCount val="5"/>
                <c:pt idx="0">
                  <c:v>0-2
Don't trust them at all</c:v>
                </c:pt>
                <c:pt idx="1">
                  <c:v>3-4</c:v>
                </c:pt>
                <c:pt idx="2">
                  <c:v>5</c:v>
                </c:pt>
                <c:pt idx="3">
                  <c:v>6-7</c:v>
                </c:pt>
                <c:pt idx="4">
                  <c:v>8-10
Trust them completely</c:v>
                </c:pt>
              </c:strCache>
            </c:strRef>
          </c:cat>
          <c:val>
            <c:numRef>
              <c:f>Sheet1!$B$4:$F$4</c:f>
              <c:numCache>
                <c:formatCode>0%</c:formatCode>
                <c:ptCount val="5"/>
                <c:pt idx="0">
                  <c:v>9.0000000000000024E-2</c:v>
                </c:pt>
                <c:pt idx="1">
                  <c:v>0.11</c:v>
                </c:pt>
                <c:pt idx="2">
                  <c:v>0.17</c:v>
                </c:pt>
                <c:pt idx="3">
                  <c:v>0.33000000000000151</c:v>
                </c:pt>
                <c:pt idx="4">
                  <c:v>0.30000000000000032</c:v>
                </c:pt>
              </c:numCache>
            </c:numRef>
          </c:val>
        </c:ser>
        <c:ser>
          <c:idx val="3"/>
          <c:order val="3"/>
          <c:tx>
            <c:strRef>
              <c:f>Sheet1!$A$5</c:f>
              <c:strCache>
                <c:ptCount val="1"/>
                <c:pt idx="0">
                  <c:v>International Charities</c:v>
                </c:pt>
              </c:strCache>
            </c:strRef>
          </c:tx>
          <c:dLbls>
            <c:dLbl>
              <c:idx val="2"/>
              <c:delete val="1"/>
              <c:extLst>
                <c:ext xmlns:c15="http://schemas.microsoft.com/office/drawing/2012/chart" uri="{CE6537A1-D6FC-4f65-9D91-7224C49458BB}"/>
              </c:extLst>
            </c:dLbl>
            <c:dLbl>
              <c:idx val="4"/>
              <c:layout>
                <c:manualLayout>
                  <c:x val="1.3568145744914535E-2"/>
                  <c:y val="8.4522190069775266E-3"/>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Sheet1!$B$1:$F$1</c:f>
              <c:strCache>
                <c:ptCount val="5"/>
                <c:pt idx="0">
                  <c:v>0-2
Don't trust them at all</c:v>
                </c:pt>
                <c:pt idx="1">
                  <c:v>3-4</c:v>
                </c:pt>
                <c:pt idx="2">
                  <c:v>5</c:v>
                </c:pt>
                <c:pt idx="3">
                  <c:v>6-7</c:v>
                </c:pt>
                <c:pt idx="4">
                  <c:v>8-10
Trust them completely</c:v>
                </c:pt>
              </c:strCache>
            </c:strRef>
          </c:cat>
          <c:val>
            <c:numRef>
              <c:f>Sheet1!$B$5:$F$5</c:f>
              <c:numCache>
                <c:formatCode>0%</c:formatCode>
                <c:ptCount val="5"/>
                <c:pt idx="0">
                  <c:v>0.15000000000000024</c:v>
                </c:pt>
                <c:pt idx="1">
                  <c:v>0.19</c:v>
                </c:pt>
                <c:pt idx="2">
                  <c:v>0.17</c:v>
                </c:pt>
                <c:pt idx="3">
                  <c:v>0.27</c:v>
                </c:pt>
                <c:pt idx="4">
                  <c:v>0.22</c:v>
                </c:pt>
              </c:numCache>
            </c:numRef>
          </c:val>
        </c:ser>
        <c:dLbls>
          <c:showVal val="1"/>
        </c:dLbls>
        <c:axId val="82979840"/>
        <c:axId val="82989824"/>
      </c:barChart>
      <c:catAx>
        <c:axId val="82979840"/>
        <c:scaling>
          <c:orientation val="minMax"/>
        </c:scaling>
        <c:axPos val="b"/>
        <c:numFmt formatCode="General" sourceLinked="1"/>
        <c:tickLblPos val="nextTo"/>
        <c:txPr>
          <a:bodyPr rot="0" vert="horz"/>
          <a:lstStyle/>
          <a:p>
            <a:pPr>
              <a:defRPr/>
            </a:pPr>
            <a:endParaRPr lang="en-US"/>
          </a:p>
        </c:txPr>
        <c:crossAx val="82989824"/>
        <c:crosses val="autoZero"/>
        <c:auto val="1"/>
        <c:lblAlgn val="ctr"/>
        <c:lblOffset val="100"/>
        <c:tickLblSkip val="1"/>
        <c:tickMarkSkip val="1"/>
      </c:catAx>
      <c:valAx>
        <c:axId val="82989824"/>
        <c:scaling>
          <c:orientation val="minMax"/>
          <c:max val="1"/>
        </c:scaling>
        <c:delete val="1"/>
        <c:axPos val="l"/>
        <c:numFmt formatCode="0%" sourceLinked="1"/>
        <c:tickLblPos val="none"/>
        <c:crossAx val="82979840"/>
        <c:crosses val="autoZero"/>
        <c:crossBetween val="between"/>
        <c:majorUnit val="0.1"/>
      </c:valAx>
    </c:plotArea>
    <c:legend>
      <c:legendPos val="r"/>
      <c:layout>
        <c:manualLayout>
          <c:xMode val="edge"/>
          <c:yMode val="edge"/>
          <c:x val="0.61358170202001561"/>
          <c:y val="1.6322765619301672E-2"/>
          <c:w val="0.38491072623055589"/>
          <c:h val="0.30221075441711626"/>
        </c:manualLayout>
      </c:layout>
    </c:legend>
    <c:plotVisOnly val="1"/>
    <c:dispBlanksAs val="gap"/>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8.0423032092480067E-3"/>
          <c:y val="1.7353239835440615E-2"/>
          <c:w val="0.98702074534090956"/>
          <c:h val="0.95706253372713057"/>
        </c:manualLayout>
      </c:layout>
      <c:barChart>
        <c:barDir val="col"/>
        <c:grouping val="clustered"/>
        <c:ser>
          <c:idx val="4"/>
          <c:order val="0"/>
          <c:tx>
            <c:strRef>
              <c:f>Sheet1!$A$2</c:f>
              <c:strCache>
                <c:ptCount val="1"/>
                <c:pt idx="0">
                  <c:v>2014 (B:1,000)</c:v>
                </c:pt>
              </c:strCache>
            </c:strRef>
          </c:tx>
          <c:spPr>
            <a:solidFill>
              <a:schemeClr val="accent3"/>
            </a:solidFill>
          </c:spPr>
          <c:dLbls>
            <c:spPr>
              <a:noFill/>
              <a:ln>
                <a:noFill/>
              </a:ln>
              <a:effectLst/>
            </c:spPr>
            <c:showVal val="1"/>
            <c:extLst>
              <c:ext xmlns:c15="http://schemas.microsoft.com/office/drawing/2012/chart" uri="{CE6537A1-D6FC-4f65-9D91-7224C49458BB}">
                <c15:showLeaderLines val="0"/>
              </c:ext>
            </c:extLst>
          </c:dLbls>
          <c:cat>
            <c:strRef>
              <c:f>Sheet1!$B$1:$E$1</c:f>
              <c:strCache>
                <c:ptCount val="4"/>
                <c:pt idx="0">
                  <c:v>Local Charities</c:v>
                </c:pt>
                <c:pt idx="1">
                  <c:v>Scottish Charities</c:v>
                </c:pt>
                <c:pt idx="2">
                  <c:v>UK Charities</c:v>
                </c:pt>
                <c:pt idx="3">
                  <c:v>International Charities</c:v>
                </c:pt>
              </c:strCache>
            </c:strRef>
          </c:cat>
          <c:val>
            <c:numRef>
              <c:f>Sheet1!$B$2:$E$2</c:f>
              <c:numCache>
                <c:formatCode>0.00</c:formatCode>
                <c:ptCount val="4"/>
                <c:pt idx="0">
                  <c:v>7.1199999999999974</c:v>
                </c:pt>
                <c:pt idx="1">
                  <c:v>6.88</c:v>
                </c:pt>
                <c:pt idx="2">
                  <c:v>6.46</c:v>
                </c:pt>
                <c:pt idx="3">
                  <c:v>5.6099999999999985</c:v>
                </c:pt>
              </c:numCache>
            </c:numRef>
          </c:val>
        </c:ser>
        <c:ser>
          <c:idx val="0"/>
          <c:order val="1"/>
          <c:tx>
            <c:strRef>
              <c:f>Sheet1!$A$3</c:f>
              <c:strCache>
                <c:ptCount val="1"/>
                <c:pt idx="0">
                  <c:v>2016 (B:1,010)</c:v>
                </c:pt>
              </c:strCache>
            </c:strRef>
          </c:tx>
          <c:spPr>
            <a:solidFill>
              <a:schemeClr val="accent4"/>
            </a:solidFill>
          </c:spPr>
          <c:dLbls>
            <c:spPr>
              <a:noFill/>
              <a:ln>
                <a:noFill/>
              </a:ln>
              <a:effectLst/>
            </c:spPr>
            <c:showVal val="1"/>
            <c:extLst>
              <c:ext xmlns:c15="http://schemas.microsoft.com/office/drawing/2012/chart" uri="{CE6537A1-D6FC-4f65-9D91-7224C49458BB}">
                <c15:showLeaderLines val="0"/>
              </c:ext>
            </c:extLst>
          </c:dLbls>
          <c:cat>
            <c:strRef>
              <c:f>Sheet1!$B$1:$E$1</c:f>
              <c:strCache>
                <c:ptCount val="4"/>
                <c:pt idx="0">
                  <c:v>Local Charities</c:v>
                </c:pt>
                <c:pt idx="1">
                  <c:v>Scottish Charities</c:v>
                </c:pt>
                <c:pt idx="2">
                  <c:v>UK Charities</c:v>
                </c:pt>
                <c:pt idx="3">
                  <c:v>International Charities</c:v>
                </c:pt>
              </c:strCache>
            </c:strRef>
          </c:cat>
          <c:val>
            <c:numRef>
              <c:f>Sheet1!$B$3:$E$3</c:f>
              <c:numCache>
                <c:formatCode>0.00</c:formatCode>
                <c:ptCount val="4"/>
                <c:pt idx="0">
                  <c:v>7.04</c:v>
                </c:pt>
                <c:pt idx="1">
                  <c:v>6.6</c:v>
                </c:pt>
                <c:pt idx="2">
                  <c:v>6.09</c:v>
                </c:pt>
                <c:pt idx="3">
                  <c:v>5.3199999999999985</c:v>
                </c:pt>
              </c:numCache>
            </c:numRef>
          </c:val>
        </c:ser>
        <c:dLbls>
          <c:showVal val="1"/>
        </c:dLbls>
        <c:axId val="82919808"/>
        <c:axId val="82921344"/>
      </c:barChart>
      <c:catAx>
        <c:axId val="82919808"/>
        <c:scaling>
          <c:orientation val="minMax"/>
        </c:scaling>
        <c:axPos val="b"/>
        <c:numFmt formatCode="General" sourceLinked="1"/>
        <c:tickLblPos val="nextTo"/>
        <c:txPr>
          <a:bodyPr rot="0" vert="horz"/>
          <a:lstStyle/>
          <a:p>
            <a:pPr>
              <a:defRPr/>
            </a:pPr>
            <a:endParaRPr lang="en-US"/>
          </a:p>
        </c:txPr>
        <c:crossAx val="82921344"/>
        <c:crosses val="autoZero"/>
        <c:auto val="1"/>
        <c:lblAlgn val="ctr"/>
        <c:lblOffset val="100"/>
        <c:tickLblSkip val="1"/>
        <c:tickMarkSkip val="1"/>
      </c:catAx>
      <c:valAx>
        <c:axId val="82921344"/>
        <c:scaling>
          <c:orientation val="minMax"/>
        </c:scaling>
        <c:delete val="1"/>
        <c:axPos val="l"/>
        <c:numFmt formatCode="0.00" sourceLinked="1"/>
        <c:tickLblPos val="none"/>
        <c:crossAx val="82919808"/>
        <c:crosses val="autoZero"/>
        <c:crossBetween val="between"/>
      </c:valAx>
    </c:plotArea>
    <c:legend>
      <c:legendPos val="r"/>
      <c:layout>
        <c:manualLayout>
          <c:xMode val="edge"/>
          <c:yMode val="edge"/>
          <c:x val="0.81711910668789145"/>
          <c:y val="1.2128421309163945E-2"/>
          <c:w val="0.15126483578292685"/>
          <c:h val="0.13511555712868237"/>
        </c:manualLayout>
      </c:layout>
    </c:legend>
    <c:plotVisOnly val="1"/>
    <c:dispBlanksAs val="gap"/>
  </c:chart>
  <c:txPr>
    <a:bodyPr/>
    <a:lstStyle/>
    <a:p>
      <a:pPr>
        <a:defRPr sz="1400"/>
      </a:pPr>
      <a:endParaRPr lang="en-US"/>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4495009642491581"/>
          <c:y val="0.13231270925327407"/>
          <c:w val="0.4905417911206989"/>
          <c:h val="0.842103064309297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Lbl>
              <c:idx val="0"/>
              <c:showVal val="1"/>
              <c:extLst>
                <c:ext xmlns:c15="http://schemas.microsoft.com/office/drawing/2012/chart" uri="{CE6537A1-D6FC-4f65-9D91-7224C49458BB}"/>
              </c:extLst>
            </c:dLbl>
            <c:dLbl>
              <c:idx val="1"/>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showVal val="1"/>
              <c:extLst>
                <c:ext xmlns:c15="http://schemas.microsoft.com/office/drawing/2012/chart" uri="{CE6537A1-D6FC-4f65-9D91-7224C49458BB}"/>
              </c:extLst>
            </c:dLbl>
            <c:delete val="1"/>
            <c:spPr>
              <a:noFill/>
              <a:ln>
                <a:noFill/>
              </a:ln>
              <a:effectLst/>
            </c:spPr>
            <c:txPr>
              <a:bodyPr/>
              <a:lstStyle/>
              <a:p>
                <a:pPr>
                  <a:defRPr sz="1400"/>
                </a:pPr>
                <a:endParaRPr lang="en-US"/>
              </a:p>
            </c:txPr>
            <c:extLst>
              <c:ext xmlns:c15="http://schemas.microsoft.com/office/drawing/2012/chart" uri="{CE6537A1-D6FC-4f65-9D91-7224C49458BB}">
                <c15:showLeaderLines val="0"/>
              </c:ext>
            </c:extLst>
          </c:dLbls>
          <c:cat>
            <c:strRef>
              <c:f>Sheet1!$A$2:$A$7</c:f>
              <c:strCache>
                <c:ptCount val="6"/>
                <c:pt idx="0">
                  <c:v>A badge on all of its advertising that verifies that it is regulated </c:v>
                </c:pt>
                <c:pt idx="1">
                  <c:v>Having a website where I could check that the charity  is ethical and honest</c:v>
                </c:pt>
                <c:pt idx="2">
                  <c:v>Having open access to its accounts</c:v>
                </c:pt>
                <c:pt idx="3">
                  <c:v>Knowing that it was fully regulated by an independent body</c:v>
                </c:pt>
                <c:pt idx="4">
                  <c:v>Seeing evidence of what it has achieved </c:v>
                </c:pt>
                <c:pt idx="5">
                  <c:v>Knowing how much of my donation goes to the cause</c:v>
                </c:pt>
              </c:strCache>
            </c:strRef>
          </c:cat>
          <c:val>
            <c:numRef>
              <c:f>Sheet1!$B$2:$B$7</c:f>
              <c:numCache>
                <c:formatCode>0%</c:formatCode>
                <c:ptCount val="6"/>
                <c:pt idx="0">
                  <c:v>4.0000000000000022E-2</c:v>
                </c:pt>
                <c:pt idx="1">
                  <c:v>4.0000000000000022E-2</c:v>
                </c:pt>
                <c:pt idx="2">
                  <c:v>6.0000000000000032E-2</c:v>
                </c:pt>
                <c:pt idx="3">
                  <c:v>0.05</c:v>
                </c:pt>
                <c:pt idx="4">
                  <c:v>3.0000000000000002E-2</c:v>
                </c:pt>
                <c:pt idx="5">
                  <c:v>4.0000000000000022E-2</c:v>
                </c:pt>
              </c:numCache>
            </c:numRef>
          </c:val>
        </c:ser>
        <c:ser>
          <c:idx val="0"/>
          <c:order val="1"/>
          <c:tx>
            <c:strRef>
              <c:f>Sheet1!$C$1</c:f>
              <c:strCache>
                <c:ptCount val="1"/>
                <c:pt idx="0">
                  <c:v>1 – not at all </c:v>
                </c:pt>
              </c:strCache>
            </c:strRef>
          </c:tx>
          <c:spPr>
            <a:solidFill>
              <a:srgbClr val="FF0000"/>
            </a:solidFill>
          </c:spPr>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Sheet1!$A$2:$A$7</c:f>
              <c:strCache>
                <c:ptCount val="6"/>
                <c:pt idx="0">
                  <c:v>A badge on all of its advertising that verifies that it is regulated </c:v>
                </c:pt>
                <c:pt idx="1">
                  <c:v>Having a website where I could check that the charity  is ethical and honest</c:v>
                </c:pt>
                <c:pt idx="2">
                  <c:v>Having open access to its accounts</c:v>
                </c:pt>
                <c:pt idx="3">
                  <c:v>Knowing that it was fully regulated by an independent body</c:v>
                </c:pt>
                <c:pt idx="4">
                  <c:v>Seeing evidence of what it has achieved </c:v>
                </c:pt>
                <c:pt idx="5">
                  <c:v>Knowing how much of my donation goes to the cause</c:v>
                </c:pt>
              </c:strCache>
            </c:strRef>
          </c:cat>
          <c:val>
            <c:numRef>
              <c:f>Sheet1!$C$2:$C$7</c:f>
              <c:numCache>
                <c:formatCode>0%</c:formatCode>
                <c:ptCount val="6"/>
                <c:pt idx="0">
                  <c:v>7.0000000000000021E-2</c:v>
                </c:pt>
                <c:pt idx="1">
                  <c:v>6.0000000000000032E-2</c:v>
                </c:pt>
                <c:pt idx="2">
                  <c:v>0.05</c:v>
                </c:pt>
                <c:pt idx="3">
                  <c:v>4.0000000000000022E-2</c:v>
                </c:pt>
                <c:pt idx="4">
                  <c:v>3.0000000000000002E-2</c:v>
                </c:pt>
                <c:pt idx="5">
                  <c:v>2.0000000000000011E-2</c:v>
                </c:pt>
              </c:numCache>
            </c:numRef>
          </c:val>
        </c:ser>
        <c:ser>
          <c:idx val="1"/>
          <c:order val="2"/>
          <c:tx>
            <c:strRef>
              <c:f>Sheet1!$D$1</c:f>
              <c:strCache>
                <c:ptCount val="1"/>
                <c:pt idx="0">
                  <c:v>2</c:v>
                </c:pt>
              </c:strCache>
            </c:strRef>
          </c:tx>
          <c:spPr>
            <a:solidFill>
              <a:srgbClr val="FFC000"/>
            </a:solidFill>
          </c:spPr>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Sheet1!$A$2:$A$7</c:f>
              <c:strCache>
                <c:ptCount val="6"/>
                <c:pt idx="0">
                  <c:v>A badge on all of its advertising that verifies that it is regulated </c:v>
                </c:pt>
                <c:pt idx="1">
                  <c:v>Having a website where I could check that the charity  is ethical and honest</c:v>
                </c:pt>
                <c:pt idx="2">
                  <c:v>Having open access to its accounts</c:v>
                </c:pt>
                <c:pt idx="3">
                  <c:v>Knowing that it was fully regulated by an independent body</c:v>
                </c:pt>
                <c:pt idx="4">
                  <c:v>Seeing evidence of what it has achieved </c:v>
                </c:pt>
                <c:pt idx="5">
                  <c:v>Knowing how much of my donation goes to the cause</c:v>
                </c:pt>
              </c:strCache>
            </c:strRef>
          </c:cat>
          <c:val>
            <c:numRef>
              <c:f>Sheet1!$D$2:$D$7</c:f>
              <c:numCache>
                <c:formatCode>0%</c:formatCode>
                <c:ptCount val="6"/>
                <c:pt idx="0">
                  <c:v>6.0000000000000032E-2</c:v>
                </c:pt>
                <c:pt idx="1">
                  <c:v>0.05</c:v>
                </c:pt>
                <c:pt idx="2">
                  <c:v>0.05</c:v>
                </c:pt>
                <c:pt idx="3">
                  <c:v>3.0000000000000002E-2</c:v>
                </c:pt>
                <c:pt idx="4">
                  <c:v>3.0000000000000002E-2</c:v>
                </c:pt>
                <c:pt idx="5">
                  <c:v>3.0000000000000002E-2</c:v>
                </c:pt>
              </c:numCache>
            </c:numRef>
          </c:val>
        </c:ser>
        <c:ser>
          <c:idx val="2"/>
          <c:order val="3"/>
          <c:tx>
            <c:strRef>
              <c:f>Sheet1!$E$1</c:f>
              <c:strCache>
                <c:ptCount val="1"/>
                <c:pt idx="0">
                  <c:v>3 – Somewhat</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Sheet1!$A$2:$A$7</c:f>
              <c:strCache>
                <c:ptCount val="6"/>
                <c:pt idx="0">
                  <c:v>A badge on all of its advertising that verifies that it is regulated </c:v>
                </c:pt>
                <c:pt idx="1">
                  <c:v>Having a website where I could check that the charity  is ethical and honest</c:v>
                </c:pt>
                <c:pt idx="2">
                  <c:v>Having open access to its accounts</c:v>
                </c:pt>
                <c:pt idx="3">
                  <c:v>Knowing that it was fully regulated by an independent body</c:v>
                </c:pt>
                <c:pt idx="4">
                  <c:v>Seeing evidence of what it has achieved </c:v>
                </c:pt>
                <c:pt idx="5">
                  <c:v>Knowing how much of my donation goes to the cause</c:v>
                </c:pt>
              </c:strCache>
            </c:strRef>
          </c:cat>
          <c:val>
            <c:numRef>
              <c:f>Sheet1!$E$2:$E$7</c:f>
              <c:numCache>
                <c:formatCode>0%</c:formatCode>
                <c:ptCount val="6"/>
                <c:pt idx="0">
                  <c:v>0.28000000000000008</c:v>
                </c:pt>
                <c:pt idx="1">
                  <c:v>0.25</c:v>
                </c:pt>
                <c:pt idx="2">
                  <c:v>0.25</c:v>
                </c:pt>
                <c:pt idx="3">
                  <c:v>0.23</c:v>
                </c:pt>
                <c:pt idx="4">
                  <c:v>0.19</c:v>
                </c:pt>
                <c:pt idx="5">
                  <c:v>0.15000000000000024</c:v>
                </c:pt>
              </c:numCache>
            </c:numRef>
          </c:val>
        </c:ser>
        <c:ser>
          <c:idx val="3"/>
          <c:order val="4"/>
          <c:tx>
            <c:strRef>
              <c:f>Sheet1!$F$1</c:f>
              <c:strCache>
                <c:ptCount val="1"/>
                <c:pt idx="0">
                  <c:v>4</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Sheet1!$A$2:$A$7</c:f>
              <c:strCache>
                <c:ptCount val="6"/>
                <c:pt idx="0">
                  <c:v>A badge on all of its advertising that verifies that it is regulated </c:v>
                </c:pt>
                <c:pt idx="1">
                  <c:v>Having a website where I could check that the charity  is ethical and honest</c:v>
                </c:pt>
                <c:pt idx="2">
                  <c:v>Having open access to its accounts</c:v>
                </c:pt>
                <c:pt idx="3">
                  <c:v>Knowing that it was fully regulated by an independent body</c:v>
                </c:pt>
                <c:pt idx="4">
                  <c:v>Seeing evidence of what it has achieved </c:v>
                </c:pt>
                <c:pt idx="5">
                  <c:v>Knowing how much of my donation goes to the cause</c:v>
                </c:pt>
              </c:strCache>
            </c:strRef>
          </c:cat>
          <c:val>
            <c:numRef>
              <c:f>Sheet1!$F$2:$F$7</c:f>
              <c:numCache>
                <c:formatCode>0%</c:formatCode>
                <c:ptCount val="6"/>
                <c:pt idx="0">
                  <c:v>0.22</c:v>
                </c:pt>
                <c:pt idx="1">
                  <c:v>0.23</c:v>
                </c:pt>
                <c:pt idx="2">
                  <c:v>0.2</c:v>
                </c:pt>
                <c:pt idx="3">
                  <c:v>0.24000000000000021</c:v>
                </c:pt>
                <c:pt idx="4">
                  <c:v>0.23</c:v>
                </c:pt>
                <c:pt idx="5">
                  <c:v>0.17</c:v>
                </c:pt>
              </c:numCache>
            </c:numRef>
          </c:val>
        </c:ser>
        <c:ser>
          <c:idx val="5"/>
          <c:order val="5"/>
          <c:tx>
            <c:strRef>
              <c:f>Sheet1!$G$1</c:f>
              <c:strCache>
                <c:ptCount val="1"/>
                <c:pt idx="0">
                  <c:v>5 – Greatly</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Sheet1!$A$2:$A$7</c:f>
              <c:strCache>
                <c:ptCount val="6"/>
                <c:pt idx="0">
                  <c:v>A badge on all of its advertising that verifies that it is regulated </c:v>
                </c:pt>
                <c:pt idx="1">
                  <c:v>Having a website where I could check that the charity  is ethical and honest</c:v>
                </c:pt>
                <c:pt idx="2">
                  <c:v>Having open access to its accounts</c:v>
                </c:pt>
                <c:pt idx="3">
                  <c:v>Knowing that it was fully regulated by an independent body</c:v>
                </c:pt>
                <c:pt idx="4">
                  <c:v>Seeing evidence of what it has achieved </c:v>
                </c:pt>
                <c:pt idx="5">
                  <c:v>Knowing how much of my donation goes to the cause</c:v>
                </c:pt>
              </c:strCache>
            </c:strRef>
          </c:cat>
          <c:val>
            <c:numRef>
              <c:f>Sheet1!$G$2:$G$7</c:f>
              <c:numCache>
                <c:formatCode>0%</c:formatCode>
                <c:ptCount val="6"/>
                <c:pt idx="0">
                  <c:v>0.33000000000000146</c:v>
                </c:pt>
                <c:pt idx="1">
                  <c:v>0.36000000000000032</c:v>
                </c:pt>
                <c:pt idx="2">
                  <c:v>0.4</c:v>
                </c:pt>
                <c:pt idx="3">
                  <c:v>0.42000000000000032</c:v>
                </c:pt>
                <c:pt idx="4">
                  <c:v>0.49000000000000032</c:v>
                </c:pt>
                <c:pt idx="5">
                  <c:v>0.60000000000000064</c:v>
                </c:pt>
              </c:numCache>
            </c:numRef>
          </c:val>
        </c:ser>
        <c:dLbls>
          <c:showVal val="1"/>
        </c:dLbls>
        <c:overlap val="100"/>
        <c:axId val="83407232"/>
        <c:axId val="83408768"/>
      </c:barChart>
      <c:catAx>
        <c:axId val="83407232"/>
        <c:scaling>
          <c:orientation val="minMax"/>
        </c:scaling>
        <c:axPos val="l"/>
        <c:numFmt formatCode="General" sourceLinked="1"/>
        <c:tickLblPos val="nextTo"/>
        <c:txPr>
          <a:bodyPr rot="0" vert="horz"/>
          <a:lstStyle/>
          <a:p>
            <a:pPr>
              <a:defRPr sz="1400"/>
            </a:pPr>
            <a:endParaRPr lang="en-US"/>
          </a:p>
        </c:txPr>
        <c:crossAx val="83408768"/>
        <c:crosses val="autoZero"/>
        <c:auto val="1"/>
        <c:lblAlgn val="ctr"/>
        <c:lblOffset val="100"/>
        <c:tickLblSkip val="1"/>
        <c:tickMarkSkip val="1"/>
      </c:catAx>
      <c:valAx>
        <c:axId val="83408768"/>
        <c:scaling>
          <c:orientation val="minMax"/>
          <c:max val="1"/>
        </c:scaling>
        <c:delete val="1"/>
        <c:axPos val="b"/>
        <c:numFmt formatCode="0%" sourceLinked="1"/>
        <c:tickLblPos val="none"/>
        <c:crossAx val="83407232"/>
        <c:crosses val="autoZero"/>
        <c:crossBetween val="between"/>
      </c:valAx>
    </c:plotArea>
    <c:legend>
      <c:legendPos val="r"/>
      <c:layout>
        <c:manualLayout>
          <c:xMode val="edge"/>
          <c:yMode val="edge"/>
          <c:x val="0.17573954028383998"/>
          <c:y val="3.3770649707838936E-4"/>
          <c:w val="0.65830139992379055"/>
          <c:h val="0.1503548239226176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style val="26"/>
  <c:chart>
    <c:autoTitleDeleted val="1"/>
    <c:plotArea>
      <c:layout/>
      <c:barChart>
        <c:barDir val="col"/>
        <c:grouping val="clustered"/>
        <c:ser>
          <c:idx val="0"/>
          <c:order val="0"/>
          <c:tx>
            <c:strRef>
              <c:f>Sheet1!$B$1</c:f>
              <c:strCache>
                <c:ptCount val="1"/>
                <c:pt idx="0">
                  <c:v>Column1</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Sheet1!$B$2:$B$5</c:f>
              <c:numCache>
                <c:formatCode>0%</c:formatCode>
                <c:ptCount val="4"/>
                <c:pt idx="0">
                  <c:v>0.55000000000000004</c:v>
                </c:pt>
                <c:pt idx="1">
                  <c:v>0.25</c:v>
                </c:pt>
                <c:pt idx="2">
                  <c:v>0.05</c:v>
                </c:pt>
                <c:pt idx="3">
                  <c:v>0.15000000000000024</c:v>
                </c:pt>
              </c:numCache>
            </c:numRef>
          </c:val>
        </c:ser>
        <c:dLbls>
          <c:showVal val="1"/>
        </c:dLbls>
        <c:axId val="93132288"/>
        <c:axId val="93133824"/>
      </c:barChart>
      <c:catAx>
        <c:axId val="93132288"/>
        <c:scaling>
          <c:orientation val="minMax"/>
        </c:scaling>
        <c:axPos val="b"/>
        <c:numFmt formatCode="General" sourceLinked="0"/>
        <c:tickLblPos val="nextTo"/>
        <c:txPr>
          <a:bodyPr/>
          <a:lstStyle/>
          <a:p>
            <a:pPr>
              <a:defRPr sz="1400" baseline="0"/>
            </a:pPr>
            <a:endParaRPr lang="en-US"/>
          </a:p>
        </c:txPr>
        <c:crossAx val="93133824"/>
        <c:crosses val="autoZero"/>
        <c:auto val="1"/>
        <c:lblAlgn val="ctr"/>
        <c:lblOffset val="100"/>
      </c:catAx>
      <c:valAx>
        <c:axId val="93133824"/>
        <c:scaling>
          <c:orientation val="minMax"/>
        </c:scaling>
        <c:axPos val="l"/>
        <c:numFmt formatCode="0%" sourceLinked="1"/>
        <c:tickLblPos val="nextTo"/>
        <c:txPr>
          <a:bodyPr/>
          <a:lstStyle/>
          <a:p>
            <a:pPr>
              <a:defRPr sz="1400" baseline="0"/>
            </a:pPr>
            <a:endParaRPr lang="en-US"/>
          </a:p>
        </c:txPr>
        <c:crossAx val="93132288"/>
        <c:crosses val="autoZero"/>
        <c:crossBetween val="between"/>
      </c:valAx>
    </c:plotArea>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709E-3"/>
          <c:y val="2.1321332513402277E-3"/>
          <c:w val="0.99882634468925857"/>
          <c:h val="0.74961820816506564"/>
        </c:manualLayout>
      </c:layout>
      <c:barChart>
        <c:barDir val="col"/>
        <c:grouping val="clustered"/>
        <c:ser>
          <c:idx val="0"/>
          <c:order val="0"/>
          <c:tx>
            <c:strRef>
              <c:f>Sheet1!$A$2</c:f>
              <c:strCache>
                <c:ptCount val="1"/>
              </c:strCache>
            </c:strRef>
          </c:tx>
          <c:dLbls>
            <c:dLbl>
              <c:idx val="1"/>
              <c:layout>
                <c:manualLayout>
                  <c:x val="-4.5227152483047475E-3"/>
                  <c:y val="1.408703167829568E-2"/>
                </c:manualLayout>
              </c:layout>
              <c:tx>
                <c:rich>
                  <a:bodyPr/>
                  <a:lstStyle/>
                  <a:p>
                    <a:r>
                      <a:rPr lang="en-US" sz="1400" dirty="0" smtClean="0"/>
                      <a:t>3</a:t>
                    </a:r>
                    <a:r>
                      <a:rPr lang="en-US" dirty="0" smtClean="0"/>
                      <a:t>9%</a:t>
                    </a:r>
                    <a:endParaRPr lang="en-US" dirty="0"/>
                  </a:p>
                </c:rich>
              </c:tx>
              <c:dLblPos val="outEnd"/>
              <c:showVal val="1"/>
              <c:extLst>
                <c:ext xmlns:c15="http://schemas.microsoft.com/office/drawing/2012/chart" uri="{CE6537A1-D6FC-4f65-9D91-7224C49458BB}"/>
              </c:extLst>
            </c:dLbl>
            <c:dLbl>
              <c:idx val="2"/>
              <c:layout>
                <c:manualLayout>
                  <c:x val="-1.5076904558718911E-3"/>
                  <c:y val="-5.6348126713182695E-3"/>
                </c:manualLayout>
              </c:layout>
              <c:dLblPos val="outEnd"/>
              <c:showVal val="1"/>
              <c:extLst>
                <c:ext xmlns:c15="http://schemas.microsoft.com/office/drawing/2012/chart" uri="{CE6537A1-D6FC-4f65-9D91-7224C49458BB}"/>
              </c:extLst>
            </c:dLbl>
            <c:dLbl>
              <c:idx val="3"/>
              <c:layout>
                <c:manualLayout>
                  <c:x val="-3.0151434988698548E-3"/>
                  <c:y val="2.8174063356591348E-3"/>
                </c:manualLayout>
              </c:layout>
              <c:dLblPos val="outEnd"/>
              <c:showVal val="1"/>
              <c:extLst>
                <c:ext xmlns:c15="http://schemas.microsoft.com/office/drawing/2012/chart" uri="{CE6537A1-D6FC-4f65-9D91-7224C49458BB}"/>
              </c:extLst>
            </c:dLbl>
            <c:dLbl>
              <c:idx val="4"/>
              <c:layout>
                <c:manualLayout>
                  <c:x val="1.5075717494350382E-3"/>
                  <c:y val="1.1269625342636751E-2"/>
                </c:manualLayout>
              </c:layout>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Sheet1!$B$1:$G$1</c:f>
              <c:strCache>
                <c:ptCount val="6"/>
                <c:pt idx="0">
                  <c:v>Very important</c:v>
                </c:pt>
                <c:pt idx="1">
                  <c:v>Fairly important</c:v>
                </c:pt>
                <c:pt idx="2">
                  <c:v>Neither/nor</c:v>
                </c:pt>
                <c:pt idx="3">
                  <c:v>Fairly unimportant</c:v>
                </c:pt>
                <c:pt idx="4">
                  <c:v>Very unimportant</c:v>
                </c:pt>
                <c:pt idx="5">
                  <c:v>Don't know</c:v>
                </c:pt>
              </c:strCache>
            </c:strRef>
          </c:cat>
          <c:val>
            <c:numRef>
              <c:f>Sheet1!$B$2:$G$2</c:f>
              <c:numCache>
                <c:formatCode>0%</c:formatCode>
                <c:ptCount val="6"/>
                <c:pt idx="0">
                  <c:v>0.42000000000000032</c:v>
                </c:pt>
                <c:pt idx="1">
                  <c:v>0.39000000000000123</c:v>
                </c:pt>
                <c:pt idx="2">
                  <c:v>0.14000000000000001</c:v>
                </c:pt>
                <c:pt idx="3">
                  <c:v>2.0000000000000011E-2</c:v>
                </c:pt>
                <c:pt idx="4">
                  <c:v>2.0000000000000011E-2</c:v>
                </c:pt>
                <c:pt idx="5">
                  <c:v>2.0000000000000011E-2</c:v>
                </c:pt>
              </c:numCache>
            </c:numRef>
          </c:val>
        </c:ser>
        <c:dLbls>
          <c:showVal val="1"/>
        </c:dLbls>
        <c:axId val="83267584"/>
        <c:axId val="83269120"/>
      </c:barChart>
      <c:catAx>
        <c:axId val="83267584"/>
        <c:scaling>
          <c:orientation val="minMax"/>
        </c:scaling>
        <c:axPos val="b"/>
        <c:numFmt formatCode="General" sourceLinked="1"/>
        <c:tickLblPos val="nextTo"/>
        <c:txPr>
          <a:bodyPr rot="0" vert="horz"/>
          <a:lstStyle/>
          <a:p>
            <a:pPr>
              <a:defRPr sz="1400"/>
            </a:pPr>
            <a:endParaRPr lang="en-US"/>
          </a:p>
        </c:txPr>
        <c:crossAx val="83269120"/>
        <c:crosses val="autoZero"/>
        <c:auto val="1"/>
        <c:lblAlgn val="ctr"/>
        <c:lblOffset val="100"/>
        <c:tickLblSkip val="1"/>
        <c:tickMarkSkip val="1"/>
      </c:catAx>
      <c:valAx>
        <c:axId val="83269120"/>
        <c:scaling>
          <c:orientation val="minMax"/>
          <c:max val="1"/>
        </c:scaling>
        <c:delete val="1"/>
        <c:axPos val="l"/>
        <c:numFmt formatCode="0%" sourceLinked="1"/>
        <c:tickLblPos val="none"/>
        <c:crossAx val="83267584"/>
        <c:crosses val="autoZero"/>
        <c:crossBetween val="between"/>
        <c:majorUnit val="0.1"/>
      </c:valAx>
    </c:plotArea>
    <c:plotVisOnly val="1"/>
    <c:dispBlanksAs val="gap"/>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14"/>
          <c:w val="0.69704642805354744"/>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2"/>
                <c:pt idx="0">
                  <c:v>2014 (B:1,000)</c:v>
                </c:pt>
                <c:pt idx="1">
                  <c:v>2016 (B:1,010)</c:v>
                </c:pt>
              </c:strCache>
            </c:strRef>
          </c:cat>
          <c:val>
            <c:numRef>
              <c:f>Sheet1!$B$2:$B$4</c:f>
              <c:numCache>
                <c:formatCode>0%</c:formatCode>
                <c:ptCount val="2"/>
                <c:pt idx="0">
                  <c:v>3.0000000000000002E-2</c:v>
                </c:pt>
                <c:pt idx="1">
                  <c:v>4.0000000000000008E-2</c:v>
                </c:pt>
              </c:numCache>
            </c:numRef>
          </c:val>
        </c:ser>
        <c:ser>
          <c:idx val="0"/>
          <c:order val="1"/>
          <c:tx>
            <c:strRef>
              <c:f>Sheet1!$C$1</c:f>
              <c:strCache>
                <c:ptCount val="1"/>
                <c:pt idx="0">
                  <c:v>5 – Very concerned</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Sheet1!$C$2:$C$4</c:f>
              <c:numCache>
                <c:formatCode>0%</c:formatCode>
                <c:ptCount val="2"/>
                <c:pt idx="0">
                  <c:v>0.44</c:v>
                </c:pt>
                <c:pt idx="1">
                  <c:v>0.46</c:v>
                </c:pt>
              </c:numCache>
            </c:numRef>
          </c:val>
        </c:ser>
        <c:ser>
          <c:idx val="1"/>
          <c:order val="2"/>
          <c:tx>
            <c:strRef>
              <c:f>Sheet1!$D$1</c:f>
              <c:strCache>
                <c:ptCount val="1"/>
                <c:pt idx="0">
                  <c:v>4</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Sheet1!$D$2:$D$4</c:f>
              <c:numCache>
                <c:formatCode>0%</c:formatCode>
                <c:ptCount val="2"/>
                <c:pt idx="0">
                  <c:v>0.25</c:v>
                </c:pt>
                <c:pt idx="1">
                  <c:v>0.28000000000000008</c:v>
                </c:pt>
              </c:numCache>
            </c:numRef>
          </c:val>
        </c:ser>
        <c:ser>
          <c:idx val="2"/>
          <c:order val="3"/>
          <c:tx>
            <c:strRef>
              <c:f>Sheet1!$E$1</c:f>
              <c:strCache>
                <c:ptCount val="1"/>
                <c:pt idx="0">
                  <c:v>3</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Sheet1!$E$2:$E$4</c:f>
              <c:numCache>
                <c:formatCode>0%</c:formatCode>
                <c:ptCount val="2"/>
                <c:pt idx="0">
                  <c:v>0.21000000000000002</c:v>
                </c:pt>
                <c:pt idx="1">
                  <c:v>0.16</c:v>
                </c:pt>
              </c:numCache>
            </c:numRef>
          </c:val>
        </c:ser>
        <c:ser>
          <c:idx val="3"/>
          <c:order val="4"/>
          <c:tx>
            <c:strRef>
              <c:f>Sheet1!$F$1</c:f>
              <c:strCache>
                <c:ptCount val="1"/>
                <c:pt idx="0">
                  <c:v>2</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Sheet1!$F$2:$F$4</c:f>
              <c:numCache>
                <c:formatCode>0%</c:formatCode>
                <c:ptCount val="2"/>
                <c:pt idx="0">
                  <c:v>4.0000000000000008E-2</c:v>
                </c:pt>
                <c:pt idx="1">
                  <c:v>4.0000000000000008E-2</c:v>
                </c:pt>
              </c:numCache>
            </c:numRef>
          </c:val>
        </c:ser>
        <c:ser>
          <c:idx val="5"/>
          <c:order val="5"/>
          <c:tx>
            <c:strRef>
              <c:f>Sheet1!$G$1</c:f>
              <c:strCache>
                <c:ptCount val="1"/>
                <c:pt idx="0">
                  <c:v>1 – Not at all concerned</c:v>
                </c:pt>
              </c:strCache>
            </c:strRef>
          </c:tx>
          <c:spPr>
            <a:solidFill>
              <a:srgbClr val="00B050"/>
            </a:solidFill>
          </c:spPr>
          <c:dLbls>
            <c:delete val="1"/>
          </c:dLbls>
          <c:cat>
            <c:strRef>
              <c:f>Sheet1!$A$2:$A$4</c:f>
              <c:strCache>
                <c:ptCount val="2"/>
                <c:pt idx="0">
                  <c:v>2014 (B:1,000)</c:v>
                </c:pt>
                <c:pt idx="1">
                  <c:v>2016 (B:1,010)</c:v>
                </c:pt>
              </c:strCache>
            </c:strRef>
          </c:cat>
          <c:val>
            <c:numRef>
              <c:f>Sheet1!$G$2:$G$4</c:f>
              <c:numCache>
                <c:formatCode>0%</c:formatCode>
                <c:ptCount val="2"/>
                <c:pt idx="0">
                  <c:v>3.0000000000000002E-2</c:v>
                </c:pt>
                <c:pt idx="1">
                  <c:v>3.0000000000000002E-2</c:v>
                </c:pt>
              </c:numCache>
            </c:numRef>
          </c:val>
        </c:ser>
        <c:dLbls>
          <c:showVal val="1"/>
        </c:dLbls>
        <c:overlap val="100"/>
        <c:axId val="83911040"/>
        <c:axId val="83912576"/>
      </c:barChart>
      <c:catAx>
        <c:axId val="83911040"/>
        <c:scaling>
          <c:orientation val="minMax"/>
        </c:scaling>
        <c:axPos val="l"/>
        <c:numFmt formatCode="General" sourceLinked="1"/>
        <c:tickLblPos val="nextTo"/>
        <c:txPr>
          <a:bodyPr rot="0" vert="horz"/>
          <a:lstStyle/>
          <a:p>
            <a:pPr>
              <a:defRPr sz="1400"/>
            </a:pPr>
            <a:endParaRPr lang="en-US"/>
          </a:p>
        </c:txPr>
        <c:crossAx val="83912576"/>
        <c:crosses val="autoZero"/>
        <c:auto val="1"/>
        <c:lblAlgn val="ctr"/>
        <c:lblOffset val="100"/>
        <c:tickLblSkip val="1"/>
        <c:tickMarkSkip val="1"/>
      </c:catAx>
      <c:valAx>
        <c:axId val="83912576"/>
        <c:scaling>
          <c:orientation val="minMax"/>
          <c:max val="1"/>
        </c:scaling>
        <c:delete val="1"/>
        <c:axPos val="b"/>
        <c:numFmt formatCode="0%" sourceLinked="1"/>
        <c:tickLblPos val="none"/>
        <c:crossAx val="83911040"/>
        <c:crosses val="autoZero"/>
        <c:crossBetween val="between"/>
      </c:valAx>
    </c:plotArea>
    <c:legend>
      <c:legendPos val="r"/>
      <c:layout>
        <c:manualLayout>
          <c:xMode val="edge"/>
          <c:yMode val="edge"/>
          <c:x val="8.7738095823093748E-3"/>
          <c:y val="1.7739798458607501E-3"/>
          <c:w val="0.99122615814757076"/>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36"/>
          <c:w val="0.69704639299337234"/>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2"/>
                <c:pt idx="0">
                  <c:v>2014 (B:1,000)</c:v>
                </c:pt>
                <c:pt idx="1">
                  <c:v>2016 (B:1,010)</c:v>
                </c:pt>
              </c:strCache>
            </c:strRef>
          </c:cat>
          <c:val>
            <c:numRef>
              <c:f>Sheet1!$B$2:$B$4</c:f>
              <c:numCache>
                <c:formatCode>0%</c:formatCode>
                <c:ptCount val="2"/>
                <c:pt idx="0">
                  <c:v>4.0000000000000008E-2</c:v>
                </c:pt>
                <c:pt idx="1">
                  <c:v>4.0000000000000008E-2</c:v>
                </c:pt>
              </c:numCache>
            </c:numRef>
          </c:val>
        </c:ser>
        <c:ser>
          <c:idx val="0"/>
          <c:order val="1"/>
          <c:tx>
            <c:strRef>
              <c:f>Sheet1!$C$1</c:f>
              <c:strCache>
                <c:ptCount val="1"/>
                <c:pt idx="0">
                  <c:v>5 – Very concerned</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Sheet1!$C$2:$C$4</c:f>
              <c:numCache>
                <c:formatCode>0%</c:formatCode>
                <c:ptCount val="2"/>
                <c:pt idx="0">
                  <c:v>0.52</c:v>
                </c:pt>
                <c:pt idx="1">
                  <c:v>0.56000000000000005</c:v>
                </c:pt>
              </c:numCache>
            </c:numRef>
          </c:val>
        </c:ser>
        <c:ser>
          <c:idx val="1"/>
          <c:order val="2"/>
          <c:tx>
            <c:strRef>
              <c:f>Sheet1!$D$1</c:f>
              <c:strCache>
                <c:ptCount val="1"/>
                <c:pt idx="0">
                  <c:v>4</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Sheet1!$D$2:$D$4</c:f>
              <c:numCache>
                <c:formatCode>0%</c:formatCode>
                <c:ptCount val="2"/>
                <c:pt idx="0">
                  <c:v>0.21000000000000002</c:v>
                </c:pt>
                <c:pt idx="1">
                  <c:v>0.22</c:v>
                </c:pt>
              </c:numCache>
            </c:numRef>
          </c:val>
        </c:ser>
        <c:ser>
          <c:idx val="2"/>
          <c:order val="3"/>
          <c:tx>
            <c:strRef>
              <c:f>Sheet1!$E$1</c:f>
              <c:strCache>
                <c:ptCount val="1"/>
                <c:pt idx="0">
                  <c:v>3</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Sheet1!$E$2:$E$4</c:f>
              <c:numCache>
                <c:formatCode>0%</c:formatCode>
                <c:ptCount val="2"/>
                <c:pt idx="0">
                  <c:v>0.17</c:v>
                </c:pt>
                <c:pt idx="1">
                  <c:v>0.11</c:v>
                </c:pt>
              </c:numCache>
            </c:numRef>
          </c:val>
        </c:ser>
        <c:ser>
          <c:idx val="3"/>
          <c:order val="4"/>
          <c:tx>
            <c:strRef>
              <c:f>Sheet1!$F$1</c:f>
              <c:strCache>
                <c:ptCount val="1"/>
                <c:pt idx="0">
                  <c:v>2</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Sheet1!$F$2:$F$4</c:f>
              <c:numCache>
                <c:formatCode>0%</c:formatCode>
                <c:ptCount val="2"/>
                <c:pt idx="0">
                  <c:v>4.0000000000000008E-2</c:v>
                </c:pt>
                <c:pt idx="1">
                  <c:v>4.0000000000000008E-2</c:v>
                </c:pt>
              </c:numCache>
            </c:numRef>
          </c:val>
        </c:ser>
        <c:ser>
          <c:idx val="5"/>
          <c:order val="5"/>
          <c:tx>
            <c:strRef>
              <c:f>Sheet1!$G$1</c:f>
              <c:strCache>
                <c:ptCount val="1"/>
                <c:pt idx="0">
                  <c:v>1 – Not at all concerned</c:v>
                </c:pt>
              </c:strCache>
            </c:strRef>
          </c:tx>
          <c:spPr>
            <a:solidFill>
              <a:srgbClr val="00B050"/>
            </a:solidFill>
          </c:spPr>
          <c:dLbls>
            <c:delete val="1"/>
          </c:dLbls>
          <c:cat>
            <c:strRef>
              <c:f>Sheet1!$A$2:$A$4</c:f>
              <c:strCache>
                <c:ptCount val="2"/>
                <c:pt idx="0">
                  <c:v>2014 (B:1,000)</c:v>
                </c:pt>
                <c:pt idx="1">
                  <c:v>2016 (B:1,010)</c:v>
                </c:pt>
              </c:strCache>
            </c:strRef>
          </c:cat>
          <c:val>
            <c:numRef>
              <c:f>Sheet1!$G$2:$G$4</c:f>
              <c:numCache>
                <c:formatCode>0%</c:formatCode>
                <c:ptCount val="2"/>
                <c:pt idx="0">
                  <c:v>3.0000000000000002E-2</c:v>
                </c:pt>
                <c:pt idx="1">
                  <c:v>3.0000000000000002E-2</c:v>
                </c:pt>
              </c:numCache>
            </c:numRef>
          </c:val>
        </c:ser>
        <c:dLbls>
          <c:showVal val="1"/>
        </c:dLbls>
        <c:overlap val="100"/>
        <c:axId val="83837312"/>
        <c:axId val="83838848"/>
      </c:barChart>
      <c:catAx>
        <c:axId val="83837312"/>
        <c:scaling>
          <c:orientation val="minMax"/>
        </c:scaling>
        <c:axPos val="l"/>
        <c:numFmt formatCode="General" sourceLinked="1"/>
        <c:tickLblPos val="nextTo"/>
        <c:txPr>
          <a:bodyPr rot="0" vert="horz"/>
          <a:lstStyle/>
          <a:p>
            <a:pPr>
              <a:defRPr sz="1400"/>
            </a:pPr>
            <a:endParaRPr lang="en-US"/>
          </a:p>
        </c:txPr>
        <c:crossAx val="83838848"/>
        <c:crosses val="autoZero"/>
        <c:auto val="1"/>
        <c:lblAlgn val="ctr"/>
        <c:lblOffset val="100"/>
        <c:tickLblSkip val="1"/>
        <c:tickMarkSkip val="1"/>
      </c:catAx>
      <c:valAx>
        <c:axId val="83838848"/>
        <c:scaling>
          <c:orientation val="minMax"/>
          <c:max val="1"/>
        </c:scaling>
        <c:delete val="1"/>
        <c:axPos val="b"/>
        <c:numFmt formatCode="0%" sourceLinked="1"/>
        <c:tickLblPos val="none"/>
        <c:crossAx val="83837312"/>
        <c:crosses val="autoZero"/>
        <c:crossBetween val="between"/>
      </c:valAx>
    </c:plotArea>
    <c:legend>
      <c:legendPos val="r"/>
      <c:layout>
        <c:manualLayout>
          <c:xMode val="edge"/>
          <c:yMode val="edge"/>
          <c:x val="7.1521095237118163E-3"/>
          <c:y val="1.7738837573855735E-3"/>
          <c:w val="0.89422309558197233"/>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25"/>
          <c:w val="0.76537419589174949"/>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2"/>
                <c:pt idx="0">
                  <c:v>2014 (B:1,000)</c:v>
                </c:pt>
                <c:pt idx="1">
                  <c:v>2016 (B:1,010)</c:v>
                </c:pt>
              </c:strCache>
            </c:strRef>
          </c:cat>
          <c:val>
            <c:numRef>
              <c:f>Sheet1!$B$2:$B$4</c:f>
              <c:numCache>
                <c:formatCode>0%</c:formatCode>
                <c:ptCount val="2"/>
                <c:pt idx="0">
                  <c:v>0.05</c:v>
                </c:pt>
                <c:pt idx="1">
                  <c:v>0.05</c:v>
                </c:pt>
              </c:numCache>
            </c:numRef>
          </c:val>
        </c:ser>
        <c:ser>
          <c:idx val="0"/>
          <c:order val="1"/>
          <c:tx>
            <c:strRef>
              <c:f>Sheet1!$C$1</c:f>
              <c:strCache>
                <c:ptCount val="1"/>
                <c:pt idx="0">
                  <c:v>5 – Very concerned</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Sheet1!$C$2:$C$4</c:f>
              <c:numCache>
                <c:formatCode>0%</c:formatCode>
                <c:ptCount val="2"/>
                <c:pt idx="0">
                  <c:v>0.27</c:v>
                </c:pt>
                <c:pt idx="1">
                  <c:v>0.33000000000000007</c:v>
                </c:pt>
              </c:numCache>
            </c:numRef>
          </c:val>
        </c:ser>
        <c:ser>
          <c:idx val="1"/>
          <c:order val="2"/>
          <c:tx>
            <c:strRef>
              <c:f>Sheet1!$D$1</c:f>
              <c:strCache>
                <c:ptCount val="1"/>
                <c:pt idx="0">
                  <c:v>4</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Sheet1!$D$2:$D$4</c:f>
              <c:numCache>
                <c:formatCode>0%</c:formatCode>
                <c:ptCount val="2"/>
                <c:pt idx="0">
                  <c:v>0.30000000000000004</c:v>
                </c:pt>
                <c:pt idx="1">
                  <c:v>0.30000000000000004</c:v>
                </c:pt>
              </c:numCache>
            </c:numRef>
          </c:val>
        </c:ser>
        <c:ser>
          <c:idx val="2"/>
          <c:order val="3"/>
          <c:tx>
            <c:strRef>
              <c:f>Sheet1!$E$1</c:f>
              <c:strCache>
                <c:ptCount val="1"/>
                <c:pt idx="0">
                  <c:v>3</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Sheet1!$E$2:$E$4</c:f>
              <c:numCache>
                <c:formatCode>0%</c:formatCode>
                <c:ptCount val="2"/>
                <c:pt idx="0">
                  <c:v>0.28000000000000008</c:v>
                </c:pt>
                <c:pt idx="1">
                  <c:v>0.22</c:v>
                </c:pt>
              </c:numCache>
            </c:numRef>
          </c:val>
        </c:ser>
        <c:ser>
          <c:idx val="3"/>
          <c:order val="4"/>
          <c:tx>
            <c:strRef>
              <c:f>Sheet1!$F$1</c:f>
              <c:strCache>
                <c:ptCount val="1"/>
                <c:pt idx="0">
                  <c:v>2</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Sheet1!$F$2:$F$4</c:f>
              <c:numCache>
                <c:formatCode>0%</c:formatCode>
                <c:ptCount val="2"/>
                <c:pt idx="0">
                  <c:v>6.0000000000000005E-2</c:v>
                </c:pt>
                <c:pt idx="1">
                  <c:v>6.0000000000000005E-2</c:v>
                </c:pt>
              </c:numCache>
            </c:numRef>
          </c:val>
        </c:ser>
        <c:ser>
          <c:idx val="5"/>
          <c:order val="5"/>
          <c:tx>
            <c:strRef>
              <c:f>Sheet1!$G$1</c:f>
              <c:strCache>
                <c:ptCount val="1"/>
                <c:pt idx="0">
                  <c:v>1 – Not at all concerned</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Sheet1!$G$2:$G$4</c:f>
              <c:numCache>
                <c:formatCode>0%</c:formatCode>
                <c:ptCount val="2"/>
                <c:pt idx="0">
                  <c:v>4.0000000000000008E-2</c:v>
                </c:pt>
                <c:pt idx="1">
                  <c:v>4.0000000000000008E-2</c:v>
                </c:pt>
              </c:numCache>
            </c:numRef>
          </c:val>
        </c:ser>
        <c:dLbls>
          <c:showVal val="1"/>
        </c:dLbls>
        <c:overlap val="100"/>
        <c:axId val="84090240"/>
        <c:axId val="84104320"/>
      </c:barChart>
      <c:catAx>
        <c:axId val="84090240"/>
        <c:scaling>
          <c:orientation val="minMax"/>
        </c:scaling>
        <c:axPos val="l"/>
        <c:numFmt formatCode="General" sourceLinked="1"/>
        <c:tickLblPos val="nextTo"/>
        <c:txPr>
          <a:bodyPr rot="0" vert="horz"/>
          <a:lstStyle/>
          <a:p>
            <a:pPr>
              <a:defRPr sz="1400"/>
            </a:pPr>
            <a:endParaRPr lang="en-US"/>
          </a:p>
        </c:txPr>
        <c:crossAx val="84104320"/>
        <c:crosses val="autoZero"/>
        <c:auto val="1"/>
        <c:lblAlgn val="ctr"/>
        <c:lblOffset val="100"/>
        <c:tickLblSkip val="1"/>
        <c:tickMarkSkip val="1"/>
      </c:catAx>
      <c:valAx>
        <c:axId val="84104320"/>
        <c:scaling>
          <c:orientation val="minMax"/>
          <c:max val="1"/>
        </c:scaling>
        <c:delete val="1"/>
        <c:axPos val="b"/>
        <c:numFmt formatCode="0%" sourceLinked="1"/>
        <c:tickLblPos val="none"/>
        <c:crossAx val="84090240"/>
        <c:crosses val="autoZero"/>
        <c:crossBetween val="between"/>
      </c:valAx>
    </c:plotArea>
    <c:legend>
      <c:legendPos val="r"/>
      <c:layout>
        <c:manualLayout>
          <c:xMode val="edge"/>
          <c:yMode val="edge"/>
          <c:x val="7.1521095237118163E-3"/>
          <c:y val="1.7738837573855735E-3"/>
          <c:w val="0.93505170438165508"/>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58"/>
          <c:w val="0.74554798890912677"/>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2"/>
                <c:pt idx="0">
                  <c:v>2014 (B:1,000)</c:v>
                </c:pt>
                <c:pt idx="1">
                  <c:v>2016 (B:1,010)</c:v>
                </c:pt>
              </c:strCache>
            </c:strRef>
          </c:cat>
          <c:val>
            <c:numRef>
              <c:f>Sheet1!$B$2:$B$4</c:f>
              <c:numCache>
                <c:formatCode>0%</c:formatCode>
                <c:ptCount val="2"/>
                <c:pt idx="0">
                  <c:v>0.05</c:v>
                </c:pt>
                <c:pt idx="1">
                  <c:v>6.0000000000000005E-2</c:v>
                </c:pt>
              </c:numCache>
            </c:numRef>
          </c:val>
        </c:ser>
        <c:ser>
          <c:idx val="0"/>
          <c:order val="1"/>
          <c:tx>
            <c:strRef>
              <c:f>Sheet1!$C$1</c:f>
              <c:strCache>
                <c:ptCount val="1"/>
                <c:pt idx="0">
                  <c:v>5 – Very concerned</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Sheet1!$C$2:$C$4</c:f>
              <c:numCache>
                <c:formatCode>0%</c:formatCode>
                <c:ptCount val="2"/>
                <c:pt idx="0">
                  <c:v>0.26</c:v>
                </c:pt>
                <c:pt idx="1">
                  <c:v>0.27</c:v>
                </c:pt>
              </c:numCache>
            </c:numRef>
          </c:val>
        </c:ser>
        <c:ser>
          <c:idx val="1"/>
          <c:order val="2"/>
          <c:tx>
            <c:strRef>
              <c:f>Sheet1!$D$1</c:f>
              <c:strCache>
                <c:ptCount val="1"/>
                <c:pt idx="0">
                  <c:v>4</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Sheet1!$D$2:$D$4</c:f>
              <c:numCache>
                <c:formatCode>0%</c:formatCode>
                <c:ptCount val="2"/>
                <c:pt idx="0">
                  <c:v>0.32000000000000006</c:v>
                </c:pt>
                <c:pt idx="1">
                  <c:v>0.31000000000000005</c:v>
                </c:pt>
              </c:numCache>
            </c:numRef>
          </c:val>
        </c:ser>
        <c:ser>
          <c:idx val="2"/>
          <c:order val="3"/>
          <c:tx>
            <c:strRef>
              <c:f>Sheet1!$E$1</c:f>
              <c:strCache>
                <c:ptCount val="1"/>
                <c:pt idx="0">
                  <c:v>3</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Sheet1!$E$2:$E$4</c:f>
              <c:numCache>
                <c:formatCode>0%</c:formatCode>
                <c:ptCount val="2"/>
                <c:pt idx="0">
                  <c:v>0.27</c:v>
                </c:pt>
                <c:pt idx="1">
                  <c:v>0.25</c:v>
                </c:pt>
              </c:numCache>
            </c:numRef>
          </c:val>
        </c:ser>
        <c:ser>
          <c:idx val="3"/>
          <c:order val="4"/>
          <c:tx>
            <c:strRef>
              <c:f>Sheet1!$F$1</c:f>
              <c:strCache>
                <c:ptCount val="1"/>
                <c:pt idx="0">
                  <c:v>2</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Sheet1!$F$2:$F$4</c:f>
              <c:numCache>
                <c:formatCode>0%</c:formatCode>
                <c:ptCount val="2"/>
                <c:pt idx="0">
                  <c:v>0.05</c:v>
                </c:pt>
                <c:pt idx="1">
                  <c:v>6.0000000000000005E-2</c:v>
                </c:pt>
              </c:numCache>
            </c:numRef>
          </c:val>
        </c:ser>
        <c:ser>
          <c:idx val="5"/>
          <c:order val="5"/>
          <c:tx>
            <c:strRef>
              <c:f>Sheet1!$G$1</c:f>
              <c:strCache>
                <c:ptCount val="1"/>
                <c:pt idx="0">
                  <c:v>1 – Not at all concerned</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Sheet1!$G$2:$G$4</c:f>
              <c:numCache>
                <c:formatCode>0%</c:formatCode>
                <c:ptCount val="2"/>
                <c:pt idx="0">
                  <c:v>4.0000000000000008E-2</c:v>
                </c:pt>
                <c:pt idx="1">
                  <c:v>0.05</c:v>
                </c:pt>
              </c:numCache>
            </c:numRef>
          </c:val>
        </c:ser>
        <c:dLbls>
          <c:showVal val="1"/>
        </c:dLbls>
        <c:overlap val="100"/>
        <c:axId val="84175104"/>
        <c:axId val="84185088"/>
      </c:barChart>
      <c:catAx>
        <c:axId val="84175104"/>
        <c:scaling>
          <c:orientation val="minMax"/>
        </c:scaling>
        <c:axPos val="l"/>
        <c:numFmt formatCode="General" sourceLinked="1"/>
        <c:tickLblPos val="nextTo"/>
        <c:txPr>
          <a:bodyPr rot="0" vert="horz"/>
          <a:lstStyle/>
          <a:p>
            <a:pPr>
              <a:defRPr sz="1400"/>
            </a:pPr>
            <a:endParaRPr lang="en-US"/>
          </a:p>
        </c:txPr>
        <c:crossAx val="84185088"/>
        <c:crosses val="autoZero"/>
        <c:auto val="1"/>
        <c:lblAlgn val="ctr"/>
        <c:lblOffset val="100"/>
        <c:tickLblSkip val="1"/>
        <c:tickMarkSkip val="1"/>
      </c:catAx>
      <c:valAx>
        <c:axId val="84185088"/>
        <c:scaling>
          <c:orientation val="minMax"/>
          <c:max val="1"/>
        </c:scaling>
        <c:delete val="1"/>
        <c:axPos val="b"/>
        <c:numFmt formatCode="0%" sourceLinked="1"/>
        <c:tickLblPos val="none"/>
        <c:crossAx val="84175104"/>
        <c:crosses val="autoZero"/>
        <c:crossBetween val="between"/>
      </c:valAx>
    </c:plotArea>
    <c:legend>
      <c:legendPos val="r"/>
      <c:layout>
        <c:manualLayout>
          <c:xMode val="edge"/>
          <c:yMode val="edge"/>
          <c:x val="7.1521095237118163E-3"/>
          <c:y val="1.7738837573855735E-3"/>
          <c:w val="0.99122615814757076"/>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14"/>
          <c:w val="0.74554798890912677"/>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Sheet1!$B$2:$B$4</c:f>
              <c:numCache>
                <c:formatCode>0%</c:formatCode>
                <c:ptCount val="2"/>
                <c:pt idx="0">
                  <c:v>0.05</c:v>
                </c:pt>
                <c:pt idx="1">
                  <c:v>4.0000000000000008E-2</c:v>
                </c:pt>
              </c:numCache>
            </c:numRef>
          </c:val>
        </c:ser>
        <c:ser>
          <c:idx val="0"/>
          <c:order val="1"/>
          <c:tx>
            <c:strRef>
              <c:f>Sheet1!$C$1</c:f>
              <c:strCache>
                <c:ptCount val="1"/>
                <c:pt idx="0">
                  <c:v>5 – Very concerned</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Sheet1!$C$2:$C$4</c:f>
              <c:numCache>
                <c:formatCode>0%</c:formatCode>
                <c:ptCount val="2"/>
                <c:pt idx="0">
                  <c:v>0.21000000000000002</c:v>
                </c:pt>
                <c:pt idx="1">
                  <c:v>0.26</c:v>
                </c:pt>
              </c:numCache>
            </c:numRef>
          </c:val>
        </c:ser>
        <c:ser>
          <c:idx val="1"/>
          <c:order val="2"/>
          <c:tx>
            <c:strRef>
              <c:f>Sheet1!$D$1</c:f>
              <c:strCache>
                <c:ptCount val="1"/>
                <c:pt idx="0">
                  <c:v>4</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Sheet1!$D$2:$D$4</c:f>
              <c:numCache>
                <c:formatCode>0%</c:formatCode>
                <c:ptCount val="2"/>
                <c:pt idx="0">
                  <c:v>0.27</c:v>
                </c:pt>
                <c:pt idx="1">
                  <c:v>0.27</c:v>
                </c:pt>
              </c:numCache>
            </c:numRef>
          </c:val>
        </c:ser>
        <c:ser>
          <c:idx val="2"/>
          <c:order val="3"/>
          <c:tx>
            <c:strRef>
              <c:f>Sheet1!$E$1</c:f>
              <c:strCache>
                <c:ptCount val="1"/>
                <c:pt idx="0">
                  <c:v>3</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Sheet1!$E$2:$E$4</c:f>
              <c:numCache>
                <c:formatCode>0%</c:formatCode>
                <c:ptCount val="2"/>
                <c:pt idx="0">
                  <c:v>0.32000000000000006</c:v>
                </c:pt>
                <c:pt idx="1">
                  <c:v>0.26</c:v>
                </c:pt>
              </c:numCache>
            </c:numRef>
          </c:val>
        </c:ser>
        <c:ser>
          <c:idx val="3"/>
          <c:order val="4"/>
          <c:tx>
            <c:strRef>
              <c:f>Sheet1!$F$1</c:f>
              <c:strCache>
                <c:ptCount val="1"/>
                <c:pt idx="0">
                  <c:v>2</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Sheet1!$F$2:$F$4</c:f>
              <c:numCache>
                <c:formatCode>0%</c:formatCode>
                <c:ptCount val="2"/>
                <c:pt idx="0">
                  <c:v>0.1</c:v>
                </c:pt>
                <c:pt idx="1">
                  <c:v>9.0000000000000011E-2</c:v>
                </c:pt>
              </c:numCache>
            </c:numRef>
          </c:val>
        </c:ser>
        <c:ser>
          <c:idx val="5"/>
          <c:order val="5"/>
          <c:tx>
            <c:strRef>
              <c:f>Sheet1!$G$1</c:f>
              <c:strCache>
                <c:ptCount val="1"/>
                <c:pt idx="0">
                  <c:v>1 – Not at all concerned</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2"/>
                <c:pt idx="0">
                  <c:v>2014 (B:1,000)</c:v>
                </c:pt>
                <c:pt idx="1">
                  <c:v>2016 (B:1,010)</c:v>
                </c:pt>
              </c:strCache>
            </c:strRef>
          </c:cat>
          <c:val>
            <c:numRef>
              <c:f>Sheet1!$G$2:$G$4</c:f>
              <c:numCache>
                <c:formatCode>0%</c:formatCode>
                <c:ptCount val="2"/>
                <c:pt idx="0">
                  <c:v>6.0000000000000005E-2</c:v>
                </c:pt>
                <c:pt idx="1">
                  <c:v>7.0000000000000021E-2</c:v>
                </c:pt>
              </c:numCache>
            </c:numRef>
          </c:val>
        </c:ser>
        <c:dLbls>
          <c:showVal val="1"/>
        </c:dLbls>
        <c:overlap val="100"/>
        <c:axId val="84382080"/>
        <c:axId val="84383616"/>
      </c:barChart>
      <c:catAx>
        <c:axId val="84382080"/>
        <c:scaling>
          <c:orientation val="minMax"/>
        </c:scaling>
        <c:axPos val="l"/>
        <c:numFmt formatCode="General" sourceLinked="1"/>
        <c:tickLblPos val="nextTo"/>
        <c:txPr>
          <a:bodyPr rot="0" vert="horz"/>
          <a:lstStyle/>
          <a:p>
            <a:pPr>
              <a:defRPr sz="1400"/>
            </a:pPr>
            <a:endParaRPr lang="en-US"/>
          </a:p>
        </c:txPr>
        <c:crossAx val="84383616"/>
        <c:crosses val="autoZero"/>
        <c:auto val="1"/>
        <c:lblAlgn val="ctr"/>
        <c:lblOffset val="100"/>
        <c:tickLblSkip val="1"/>
        <c:tickMarkSkip val="1"/>
      </c:catAx>
      <c:valAx>
        <c:axId val="84383616"/>
        <c:scaling>
          <c:orientation val="minMax"/>
          <c:max val="1"/>
        </c:scaling>
        <c:delete val="1"/>
        <c:axPos val="b"/>
        <c:numFmt formatCode="0%" sourceLinked="1"/>
        <c:tickLblPos val="none"/>
        <c:crossAx val="84382080"/>
        <c:crosses val="autoZero"/>
        <c:crossBetween val="between"/>
      </c:valAx>
    </c:plotArea>
    <c:legend>
      <c:legendPos val="r"/>
      <c:layout>
        <c:manualLayout>
          <c:xMode val="edge"/>
          <c:yMode val="edge"/>
          <c:x val="8.7738095823093748E-3"/>
          <c:y val="1.7739798458607501E-3"/>
          <c:w val="0.9357483458785929"/>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9.2308891076115479E-2"/>
          <c:y val="0.11188657840764941"/>
          <c:w val="0.8847744422572178"/>
          <c:h val="0.7545674320873127"/>
        </c:manualLayout>
      </c:layout>
      <c:barChart>
        <c:barDir val="col"/>
        <c:grouping val="clustered"/>
        <c:ser>
          <c:idx val="0"/>
          <c:order val="0"/>
          <c:tx>
            <c:strRef>
              <c:f>Sheet1!$B$1</c:f>
              <c:strCache>
                <c:ptCount val="1"/>
                <c:pt idx="0">
                  <c:v>Chief Executives' Salaries</c:v>
                </c:pt>
              </c:strCache>
            </c:strRef>
          </c:tx>
          <c:spPr>
            <a:solidFill>
              <a:schemeClr val="accent1"/>
            </a:solidFill>
          </c:spPr>
          <c:dLbls>
            <c:dLbl>
              <c:idx val="5"/>
              <c:layout>
                <c:manualLayout>
                  <c:x val="0"/>
                  <c:y val="-2.3255813953488372E-2"/>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Sheet1!$A$2:$A$8</c:f>
              <c:strCache>
                <c:ptCount val="7"/>
                <c:pt idx="0">
                  <c:v>Overall
(B:1,010)</c:v>
                </c:pt>
                <c:pt idx="1">
                  <c:v>16-24
(B:152)</c:v>
                </c:pt>
                <c:pt idx="2">
                  <c:v>25-34
(B:152)</c:v>
                </c:pt>
                <c:pt idx="3">
                  <c:v>35-44
(B:172)</c:v>
                </c:pt>
                <c:pt idx="4">
                  <c:v>45-54
(B:182)</c:v>
                </c:pt>
                <c:pt idx="5">
                  <c:v>55-64
(B:152)</c:v>
                </c:pt>
                <c:pt idx="6">
                  <c:v>65+
(B:202)</c:v>
                </c:pt>
              </c:strCache>
            </c:strRef>
          </c:cat>
          <c:val>
            <c:numRef>
              <c:f>Sheet1!$B$2:$B$8</c:f>
              <c:numCache>
                <c:formatCode>0.00</c:formatCode>
                <c:ptCount val="7"/>
                <c:pt idx="0">
                  <c:v>4.29</c:v>
                </c:pt>
                <c:pt idx="1">
                  <c:v>3.8899999999999997</c:v>
                </c:pt>
                <c:pt idx="2">
                  <c:v>3.88</c:v>
                </c:pt>
                <c:pt idx="3">
                  <c:v>4.18</c:v>
                </c:pt>
                <c:pt idx="4">
                  <c:v>4.3899999999999997</c:v>
                </c:pt>
                <c:pt idx="5">
                  <c:v>4.51</c:v>
                </c:pt>
                <c:pt idx="6">
                  <c:v>4.7</c:v>
                </c:pt>
              </c:numCache>
            </c:numRef>
          </c:val>
        </c:ser>
        <c:ser>
          <c:idx val="1"/>
          <c:order val="1"/>
          <c:tx>
            <c:strRef>
              <c:f>Sheet1!$C$1</c:f>
              <c:strCache>
                <c:ptCount val="1"/>
                <c:pt idx="0">
                  <c:v>Amount of donations spent on Admin</c:v>
                </c:pt>
              </c:strCache>
            </c:strRef>
          </c:tx>
          <c:spPr>
            <a:solidFill>
              <a:schemeClr val="accent6"/>
            </a:solidFill>
          </c:spPr>
          <c:dLbls>
            <c:dLbl>
              <c:idx val="1"/>
              <c:layout>
                <c:manualLayout>
                  <c:x val="1.3888888888888967E-3"/>
                  <c:y val="-1.7441860465116348E-2"/>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Sheet1!$A$2:$A$8</c:f>
              <c:strCache>
                <c:ptCount val="7"/>
                <c:pt idx="0">
                  <c:v>Overall
(B:1,010)</c:v>
                </c:pt>
                <c:pt idx="1">
                  <c:v>16-24
(B:152)</c:v>
                </c:pt>
                <c:pt idx="2">
                  <c:v>25-34
(B:152)</c:v>
                </c:pt>
                <c:pt idx="3">
                  <c:v>35-44
(B:172)</c:v>
                </c:pt>
                <c:pt idx="4">
                  <c:v>45-54
(B:182)</c:v>
                </c:pt>
                <c:pt idx="5">
                  <c:v>55-64
(B:152)</c:v>
                </c:pt>
                <c:pt idx="6">
                  <c:v>65+
(B:202)</c:v>
                </c:pt>
              </c:strCache>
            </c:strRef>
          </c:cat>
          <c:val>
            <c:numRef>
              <c:f>Sheet1!$C$2:$C$8</c:f>
              <c:numCache>
                <c:formatCode>General</c:formatCode>
                <c:ptCount val="7"/>
                <c:pt idx="0">
                  <c:v>4.13</c:v>
                </c:pt>
                <c:pt idx="1">
                  <c:v>3.55</c:v>
                </c:pt>
                <c:pt idx="2">
                  <c:v>3.7600000000000002</c:v>
                </c:pt>
                <c:pt idx="3">
                  <c:v>4.05</c:v>
                </c:pt>
                <c:pt idx="4">
                  <c:v>4.18</c:v>
                </c:pt>
                <c:pt idx="5">
                  <c:v>4.4800000000000004</c:v>
                </c:pt>
                <c:pt idx="6">
                  <c:v>4.5999999999999996</c:v>
                </c:pt>
              </c:numCache>
            </c:numRef>
          </c:val>
        </c:ser>
        <c:ser>
          <c:idx val="2"/>
          <c:order val="2"/>
          <c:tx>
            <c:strRef>
              <c:f>Sheet1!$D$1</c:f>
              <c:strCache>
                <c:ptCount val="1"/>
                <c:pt idx="0">
                  <c:v>Accuracy of Charities' Accounts</c:v>
                </c:pt>
              </c:strCache>
            </c:strRef>
          </c:tx>
          <c:dLbls>
            <c:dLbl>
              <c:idx val="0"/>
              <c:layout>
                <c:manualLayout>
                  <c:x val="1.3888888888888967E-3"/>
                  <c:y val="-1.4534883720930239E-2"/>
                </c:manualLayout>
              </c:layout>
              <c:showVal val="1"/>
              <c:extLst>
                <c:ext xmlns:c15="http://schemas.microsoft.com/office/drawing/2012/chart" uri="{CE6537A1-D6FC-4f65-9D91-7224C49458BB}"/>
              </c:extLst>
            </c:dLbl>
            <c:dLbl>
              <c:idx val="1"/>
              <c:layout>
                <c:manualLayout>
                  <c:x val="0"/>
                  <c:y val="-2.0348837209302341E-2"/>
                </c:manualLayout>
              </c:layout>
              <c:showVal val="1"/>
              <c:extLst>
                <c:ext xmlns:c15="http://schemas.microsoft.com/office/drawing/2012/chart" uri="{CE6537A1-D6FC-4f65-9D91-7224C49458BB}"/>
              </c:extLst>
            </c:dLbl>
            <c:dLbl>
              <c:idx val="3"/>
              <c:layout>
                <c:manualLayout>
                  <c:x val="0"/>
                  <c:y val="-1.4534883720930239E-2"/>
                </c:manualLayout>
              </c:layout>
              <c:showVal val="1"/>
              <c:extLst>
                <c:ext xmlns:c15="http://schemas.microsoft.com/office/drawing/2012/chart" uri="{CE6537A1-D6FC-4f65-9D91-7224C49458BB}"/>
              </c:extLst>
            </c:dLbl>
            <c:dLbl>
              <c:idx val="4"/>
              <c:layout>
                <c:manualLayout>
                  <c:x val="0"/>
                  <c:y val="-2.9069767441860492E-2"/>
                </c:manualLayout>
              </c:layout>
              <c:showVal val="1"/>
              <c:extLst>
                <c:ext xmlns:c15="http://schemas.microsoft.com/office/drawing/2012/chart" uri="{CE6537A1-D6FC-4f65-9D91-7224C49458BB}"/>
              </c:extLst>
            </c:dLbl>
            <c:dLbl>
              <c:idx val="5"/>
              <c:layout>
                <c:manualLayout>
                  <c:x val="-1.0185067526416143E-16"/>
                  <c:y val="-1.4534883720930239E-2"/>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Sheet1!$A$2:$A$8</c:f>
              <c:strCache>
                <c:ptCount val="7"/>
                <c:pt idx="0">
                  <c:v>Overall
(B:1,010)</c:v>
                </c:pt>
                <c:pt idx="1">
                  <c:v>16-24
(B:152)</c:v>
                </c:pt>
                <c:pt idx="2">
                  <c:v>25-34
(B:152)</c:v>
                </c:pt>
                <c:pt idx="3">
                  <c:v>35-44
(B:172)</c:v>
                </c:pt>
                <c:pt idx="4">
                  <c:v>45-54
(B:182)</c:v>
                </c:pt>
                <c:pt idx="5">
                  <c:v>55-64
(B:152)</c:v>
                </c:pt>
                <c:pt idx="6">
                  <c:v>65+
(B:202)</c:v>
                </c:pt>
              </c:strCache>
            </c:strRef>
          </c:cat>
          <c:val>
            <c:numRef>
              <c:f>Sheet1!$D$2:$D$8</c:f>
              <c:numCache>
                <c:formatCode>General</c:formatCode>
                <c:ptCount val="7"/>
                <c:pt idx="0">
                  <c:v>3.86</c:v>
                </c:pt>
                <c:pt idx="1">
                  <c:v>3.4099999999999997</c:v>
                </c:pt>
                <c:pt idx="2">
                  <c:v>3.63</c:v>
                </c:pt>
                <c:pt idx="3">
                  <c:v>3.82</c:v>
                </c:pt>
                <c:pt idx="4">
                  <c:v>3.8499999999999988</c:v>
                </c:pt>
                <c:pt idx="5">
                  <c:v>4.04</c:v>
                </c:pt>
                <c:pt idx="6">
                  <c:v>4.26</c:v>
                </c:pt>
              </c:numCache>
            </c:numRef>
          </c:val>
        </c:ser>
        <c:ser>
          <c:idx val="3"/>
          <c:order val="3"/>
          <c:tx>
            <c:strRef>
              <c:f>Sheet1!$E$1</c:f>
              <c:strCache>
                <c:ptCount val="1"/>
                <c:pt idx="0">
                  <c:v>Existence of Charity Regulation</c:v>
                </c:pt>
              </c:strCache>
            </c:strRef>
          </c:tx>
          <c:dLbls>
            <c:dLbl>
              <c:idx val="0"/>
              <c:layout>
                <c:manualLayout>
                  <c:x val="0"/>
                  <c:y val="-1.4534883720930239E-2"/>
                </c:manualLayout>
              </c:layout>
              <c:showVal val="1"/>
              <c:extLst>
                <c:ext xmlns:c15="http://schemas.microsoft.com/office/drawing/2012/chart" uri="{CE6537A1-D6FC-4f65-9D91-7224C49458BB}"/>
              </c:extLst>
            </c:dLbl>
            <c:dLbl>
              <c:idx val="6"/>
              <c:layout>
                <c:manualLayout>
                  <c:x val="0"/>
                  <c:y val="-1.7441860465116348E-2"/>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Sheet1!$A$2:$A$8</c:f>
              <c:strCache>
                <c:ptCount val="7"/>
                <c:pt idx="0">
                  <c:v>Overall
(B:1,010)</c:v>
                </c:pt>
                <c:pt idx="1">
                  <c:v>16-24
(B:152)</c:v>
                </c:pt>
                <c:pt idx="2">
                  <c:v>25-34
(B:152)</c:v>
                </c:pt>
                <c:pt idx="3">
                  <c:v>35-44
(B:172)</c:v>
                </c:pt>
                <c:pt idx="4">
                  <c:v>45-54
(B:182)</c:v>
                </c:pt>
                <c:pt idx="5">
                  <c:v>55-64
(B:152)</c:v>
                </c:pt>
                <c:pt idx="6">
                  <c:v>65+
(B:202)</c:v>
                </c:pt>
              </c:strCache>
            </c:strRef>
          </c:cat>
          <c:val>
            <c:numRef>
              <c:f>Sheet1!$E$2:$E$8</c:f>
              <c:numCache>
                <c:formatCode>General</c:formatCode>
                <c:ptCount val="7"/>
                <c:pt idx="0">
                  <c:v>3.75</c:v>
                </c:pt>
                <c:pt idx="1">
                  <c:v>3.3499999999999988</c:v>
                </c:pt>
                <c:pt idx="2">
                  <c:v>3.52</c:v>
                </c:pt>
                <c:pt idx="3">
                  <c:v>3.73</c:v>
                </c:pt>
                <c:pt idx="4">
                  <c:v>3.8</c:v>
                </c:pt>
                <c:pt idx="5">
                  <c:v>3.96</c:v>
                </c:pt>
                <c:pt idx="6">
                  <c:v>4.0199999999999996</c:v>
                </c:pt>
              </c:numCache>
            </c:numRef>
          </c:val>
        </c:ser>
        <c:ser>
          <c:idx val="4"/>
          <c:order val="4"/>
          <c:tx>
            <c:strRef>
              <c:f>Sheet1!$F$1</c:f>
              <c:strCache>
                <c:ptCount val="1"/>
                <c:pt idx="0">
                  <c:v>Methods of fundraising</c:v>
                </c:pt>
              </c:strCache>
            </c:strRef>
          </c:tx>
          <c:dLbls>
            <c:spPr>
              <a:noFill/>
              <a:ln>
                <a:noFill/>
              </a:ln>
              <a:effectLst/>
            </c:spPr>
            <c:showVal val="1"/>
            <c:extLst>
              <c:ext xmlns:c15="http://schemas.microsoft.com/office/drawing/2012/chart" uri="{CE6537A1-D6FC-4f65-9D91-7224C49458BB}">
                <c15:showLeaderLines val="0"/>
              </c:ext>
            </c:extLst>
          </c:dLbls>
          <c:cat>
            <c:strRef>
              <c:f>Sheet1!$A$2:$A$8</c:f>
              <c:strCache>
                <c:ptCount val="7"/>
                <c:pt idx="0">
                  <c:v>Overall
(B:1,010)</c:v>
                </c:pt>
                <c:pt idx="1">
                  <c:v>16-24
(B:152)</c:v>
                </c:pt>
                <c:pt idx="2">
                  <c:v>25-34
(B:152)</c:v>
                </c:pt>
                <c:pt idx="3">
                  <c:v>35-44
(B:172)</c:v>
                </c:pt>
                <c:pt idx="4">
                  <c:v>45-54
(B:182)</c:v>
                </c:pt>
                <c:pt idx="5">
                  <c:v>55-64
(B:152)</c:v>
                </c:pt>
                <c:pt idx="6">
                  <c:v>65+
(B:202)</c:v>
                </c:pt>
              </c:strCache>
            </c:strRef>
          </c:cat>
          <c:val>
            <c:numRef>
              <c:f>Sheet1!$F$2:$F$8</c:f>
              <c:numCache>
                <c:formatCode>General</c:formatCode>
                <c:ptCount val="7"/>
                <c:pt idx="0">
                  <c:v>3.57</c:v>
                </c:pt>
                <c:pt idx="1">
                  <c:v>3.02</c:v>
                </c:pt>
                <c:pt idx="2">
                  <c:v>3.23</c:v>
                </c:pt>
                <c:pt idx="3">
                  <c:v>3.56</c:v>
                </c:pt>
                <c:pt idx="4">
                  <c:v>3.64</c:v>
                </c:pt>
                <c:pt idx="5">
                  <c:v>3.8099999999999987</c:v>
                </c:pt>
                <c:pt idx="6">
                  <c:v>3.98</c:v>
                </c:pt>
              </c:numCache>
            </c:numRef>
          </c:val>
        </c:ser>
        <c:dLbls/>
        <c:axId val="83456384"/>
        <c:axId val="83457920"/>
      </c:barChart>
      <c:catAx>
        <c:axId val="83456384"/>
        <c:scaling>
          <c:orientation val="minMax"/>
        </c:scaling>
        <c:axPos val="b"/>
        <c:numFmt formatCode="General" sourceLinked="0"/>
        <c:tickLblPos val="nextTo"/>
        <c:crossAx val="83457920"/>
        <c:crosses val="autoZero"/>
        <c:auto val="1"/>
        <c:lblAlgn val="ctr"/>
        <c:lblOffset val="100"/>
      </c:catAx>
      <c:valAx>
        <c:axId val="83457920"/>
        <c:scaling>
          <c:orientation val="minMax"/>
          <c:max val="5"/>
          <c:min val="0"/>
        </c:scaling>
        <c:axPos val="l"/>
        <c:numFmt formatCode="0.00" sourceLinked="1"/>
        <c:tickLblPos val="nextTo"/>
        <c:crossAx val="83456384"/>
        <c:crosses val="autoZero"/>
        <c:crossBetween val="between"/>
        <c:majorUnit val="1"/>
      </c:valAx>
    </c:plotArea>
    <c:legend>
      <c:legendPos val="t"/>
      <c:layout>
        <c:manualLayout>
          <c:xMode val="edge"/>
          <c:yMode val="edge"/>
          <c:x val="0.11681113298337707"/>
          <c:y val="1.4800862705430282E-2"/>
          <c:w val="0.83443328958880159"/>
          <c:h val="0.14133729735167072"/>
        </c:manualLayout>
      </c:layout>
      <c:spPr>
        <a:ln>
          <a:noFill/>
        </a:ln>
      </c:spPr>
    </c:legend>
    <c:plotVisOnly val="1"/>
    <c:dispBlanksAs val="gap"/>
  </c:chart>
  <c:txPr>
    <a:bodyPr/>
    <a:lstStyle/>
    <a:p>
      <a:pPr>
        <a:defRPr sz="14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51338207340497422"/>
          <c:y val="2.1321332513402299E-3"/>
          <c:w val="0.48661792659502578"/>
          <c:h val="0.94147470590270432"/>
        </c:manualLayout>
      </c:layout>
      <c:barChart>
        <c:barDir val="bar"/>
        <c:grouping val="stacked"/>
        <c:ser>
          <c:idx val="0"/>
          <c:order val="0"/>
          <c:tx>
            <c:strRef>
              <c:f>Sheet1!$A$2</c:f>
              <c:strCache>
                <c:ptCount val="1"/>
                <c:pt idx="0">
                  <c:v>1st Port of Call</c:v>
                </c:pt>
              </c:strCache>
            </c:strRef>
          </c:tx>
          <c:dLbls>
            <c:dLbl>
              <c:idx val="2"/>
              <c:layout>
                <c:manualLayout>
                  <c:x val="-1.5076904558718911E-3"/>
                  <c:y val="-5.6348126713182695E-3"/>
                </c:manualLayout>
              </c:layout>
              <c:showVal val="1"/>
              <c:extLst>
                <c:ext xmlns:c15="http://schemas.microsoft.com/office/drawing/2012/chart" uri="{CE6537A1-D6FC-4f65-9D91-7224C49458BB}"/>
              </c:extLst>
            </c:dLbl>
            <c:dLbl>
              <c:idx val="3"/>
              <c:layout>
                <c:manualLayout>
                  <c:x val="-3.0151434988698548E-3"/>
                  <c:y val="2.8174063356591348E-3"/>
                </c:manualLayout>
              </c:layout>
              <c:showVal val="1"/>
              <c:extLst>
                <c:ext xmlns:c15="http://schemas.microsoft.com/office/drawing/2012/chart" uri="{CE6537A1-D6FC-4f65-9D91-7224C49458BB}"/>
              </c:extLst>
            </c:dLbl>
            <c:dLbl>
              <c:idx val="4"/>
              <c:layout>
                <c:manualLayout>
                  <c:x val="-1.4201796450599798E-3"/>
                  <c:y val="2.8174063356591348E-3"/>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1"/>
              </c:ext>
            </c:extLst>
          </c:dLbls>
          <c:cat>
            <c:strRef>
              <c:f>Sheet1!$B$1:$L$1</c:f>
              <c:strCache>
                <c:ptCount val="11"/>
                <c:pt idx="0">
                  <c:v>Don't know</c:v>
                </c:pt>
                <c:pt idx="1">
                  <c:v>Fundraising Standards Board</c:v>
                </c:pt>
                <c:pt idx="2">
                  <c:v>Local authority</c:v>
                </c:pt>
                <c:pt idx="3">
                  <c:v>Media</c:v>
                </c:pt>
                <c:pt idx="4">
                  <c:v>Police</c:v>
                </c:pt>
                <c:pt idx="5">
                  <c:v>MSP</c:v>
                </c:pt>
                <c:pt idx="6">
                  <c:v>Trading Standards</c:v>
                </c:pt>
                <c:pt idx="7">
                  <c:v>Citizen's Advice Bureau</c:v>
                </c:pt>
                <c:pt idx="8">
                  <c:v>Charity regulator/commission (not specified)</c:v>
                </c:pt>
                <c:pt idx="9">
                  <c:v>Charity itself</c:v>
                </c:pt>
                <c:pt idx="10">
                  <c:v>Office of the Scottish Charity Regulator / OSCR</c:v>
                </c:pt>
              </c:strCache>
            </c:strRef>
          </c:cat>
          <c:val>
            <c:numRef>
              <c:f>Sheet1!$B$2:$L$2</c:f>
              <c:numCache>
                <c:formatCode>0%</c:formatCode>
                <c:ptCount val="11"/>
                <c:pt idx="0">
                  <c:v>0.23</c:v>
                </c:pt>
                <c:pt idx="1">
                  <c:v>3.0000000000000002E-2</c:v>
                </c:pt>
                <c:pt idx="2">
                  <c:v>3.0000000000000002E-2</c:v>
                </c:pt>
                <c:pt idx="3">
                  <c:v>4.0000000000000015E-2</c:v>
                </c:pt>
                <c:pt idx="4">
                  <c:v>0.05</c:v>
                </c:pt>
                <c:pt idx="5">
                  <c:v>0.05</c:v>
                </c:pt>
                <c:pt idx="6">
                  <c:v>0.05</c:v>
                </c:pt>
                <c:pt idx="7">
                  <c:v>6.0000000000000019E-2</c:v>
                </c:pt>
                <c:pt idx="8">
                  <c:v>0.11</c:v>
                </c:pt>
                <c:pt idx="9">
                  <c:v>0.16</c:v>
                </c:pt>
                <c:pt idx="10">
                  <c:v>0.17</c:v>
                </c:pt>
              </c:numCache>
            </c:numRef>
          </c:val>
        </c:ser>
        <c:ser>
          <c:idx val="1"/>
          <c:order val="1"/>
          <c:tx>
            <c:strRef>
              <c:f>Sheet1!$A$3</c:f>
              <c:strCache>
                <c:ptCount val="1"/>
                <c:pt idx="0">
                  <c:v>2nd Port of Call</c:v>
                </c:pt>
              </c:strCache>
            </c:strRef>
          </c:tx>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Sheet1!$B$1:$L$1</c:f>
              <c:strCache>
                <c:ptCount val="11"/>
                <c:pt idx="0">
                  <c:v>Don't know</c:v>
                </c:pt>
                <c:pt idx="1">
                  <c:v>Fundraising Standards Board</c:v>
                </c:pt>
                <c:pt idx="2">
                  <c:v>Local authority</c:v>
                </c:pt>
                <c:pt idx="3">
                  <c:v>Media</c:v>
                </c:pt>
                <c:pt idx="4">
                  <c:v>Police</c:v>
                </c:pt>
                <c:pt idx="5">
                  <c:v>MSP</c:v>
                </c:pt>
                <c:pt idx="6">
                  <c:v>Trading Standards</c:v>
                </c:pt>
                <c:pt idx="7">
                  <c:v>Citizen's Advice Bureau</c:v>
                </c:pt>
                <c:pt idx="8">
                  <c:v>Charity regulator/commission (not specified)</c:v>
                </c:pt>
                <c:pt idx="9">
                  <c:v>Charity itself</c:v>
                </c:pt>
                <c:pt idx="10">
                  <c:v>Office of the Scottish Charity Regulator / OSCR</c:v>
                </c:pt>
              </c:strCache>
            </c:strRef>
          </c:cat>
          <c:val>
            <c:numRef>
              <c:f>Sheet1!$B$3:$L$3</c:f>
              <c:numCache>
                <c:formatCode>0%</c:formatCode>
                <c:ptCount val="11"/>
                <c:pt idx="0">
                  <c:v>0.05</c:v>
                </c:pt>
                <c:pt idx="1">
                  <c:v>6.0000000000000019E-2</c:v>
                </c:pt>
                <c:pt idx="2">
                  <c:v>7.0000000000000021E-2</c:v>
                </c:pt>
                <c:pt idx="3">
                  <c:v>3.0000000000000002E-2</c:v>
                </c:pt>
                <c:pt idx="4">
                  <c:v>4.0000000000000015E-2</c:v>
                </c:pt>
                <c:pt idx="5">
                  <c:v>6.0000000000000019E-2</c:v>
                </c:pt>
                <c:pt idx="6">
                  <c:v>7.0000000000000021E-2</c:v>
                </c:pt>
                <c:pt idx="7">
                  <c:v>0.05</c:v>
                </c:pt>
                <c:pt idx="8">
                  <c:v>0.12000000000000002</c:v>
                </c:pt>
                <c:pt idx="9">
                  <c:v>8.0000000000000029E-2</c:v>
                </c:pt>
                <c:pt idx="10">
                  <c:v>0.13</c:v>
                </c:pt>
              </c:numCache>
            </c:numRef>
          </c:val>
        </c:ser>
        <c:ser>
          <c:idx val="2"/>
          <c:order val="2"/>
          <c:tx>
            <c:strRef>
              <c:f>Sheet1!$A$4</c:f>
              <c:strCache>
                <c:ptCount val="1"/>
                <c:pt idx="0">
                  <c:v>3rd Port of Call</c:v>
                </c:pt>
              </c:strCache>
            </c:strRef>
          </c:tx>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Sheet1!$B$1:$L$1</c:f>
              <c:strCache>
                <c:ptCount val="11"/>
                <c:pt idx="0">
                  <c:v>Don't know</c:v>
                </c:pt>
                <c:pt idx="1">
                  <c:v>Fundraising Standards Board</c:v>
                </c:pt>
                <c:pt idx="2">
                  <c:v>Local authority</c:v>
                </c:pt>
                <c:pt idx="3">
                  <c:v>Media</c:v>
                </c:pt>
                <c:pt idx="4">
                  <c:v>Police</c:v>
                </c:pt>
                <c:pt idx="5">
                  <c:v>MSP</c:v>
                </c:pt>
                <c:pt idx="6">
                  <c:v>Trading Standards</c:v>
                </c:pt>
                <c:pt idx="7">
                  <c:v>Citizen's Advice Bureau</c:v>
                </c:pt>
                <c:pt idx="8">
                  <c:v>Charity regulator/commission (not specified)</c:v>
                </c:pt>
                <c:pt idx="9">
                  <c:v>Charity itself</c:v>
                </c:pt>
                <c:pt idx="10">
                  <c:v>Office of the Scottish Charity Regulator / OSCR</c:v>
                </c:pt>
              </c:strCache>
            </c:strRef>
          </c:cat>
          <c:val>
            <c:numRef>
              <c:f>Sheet1!$B$4:$L$4</c:f>
              <c:numCache>
                <c:formatCode>0%</c:formatCode>
                <c:ptCount val="11"/>
                <c:pt idx="0">
                  <c:v>4.0000000000000015E-2</c:v>
                </c:pt>
                <c:pt idx="1">
                  <c:v>9.0000000000000024E-2</c:v>
                </c:pt>
                <c:pt idx="2">
                  <c:v>7.0000000000000021E-2</c:v>
                </c:pt>
                <c:pt idx="3">
                  <c:v>4.0000000000000015E-2</c:v>
                </c:pt>
                <c:pt idx="4">
                  <c:v>0.05</c:v>
                </c:pt>
                <c:pt idx="5">
                  <c:v>0.05</c:v>
                </c:pt>
                <c:pt idx="6">
                  <c:v>7.0000000000000021E-2</c:v>
                </c:pt>
                <c:pt idx="7">
                  <c:v>0.05</c:v>
                </c:pt>
                <c:pt idx="8">
                  <c:v>8.0000000000000029E-2</c:v>
                </c:pt>
                <c:pt idx="9">
                  <c:v>8.0000000000000029E-2</c:v>
                </c:pt>
                <c:pt idx="10">
                  <c:v>9.0000000000000024E-2</c:v>
                </c:pt>
              </c:numCache>
            </c:numRef>
          </c:val>
        </c:ser>
        <c:dLbls>
          <c:showVal val="1"/>
        </c:dLbls>
        <c:overlap val="100"/>
        <c:axId val="84912768"/>
        <c:axId val="84930944"/>
      </c:barChart>
      <c:catAx>
        <c:axId val="84912768"/>
        <c:scaling>
          <c:orientation val="minMax"/>
        </c:scaling>
        <c:axPos val="l"/>
        <c:numFmt formatCode="General" sourceLinked="1"/>
        <c:tickLblPos val="nextTo"/>
        <c:txPr>
          <a:bodyPr rot="0" vert="horz"/>
          <a:lstStyle/>
          <a:p>
            <a:pPr>
              <a:defRPr sz="1400"/>
            </a:pPr>
            <a:endParaRPr lang="en-US"/>
          </a:p>
        </c:txPr>
        <c:crossAx val="84930944"/>
        <c:crosses val="autoZero"/>
        <c:auto val="1"/>
        <c:lblAlgn val="ctr"/>
        <c:lblOffset val="100"/>
        <c:tickLblSkip val="1"/>
        <c:tickMarkSkip val="1"/>
      </c:catAx>
      <c:valAx>
        <c:axId val="84930944"/>
        <c:scaling>
          <c:orientation val="minMax"/>
        </c:scaling>
        <c:axPos val="b"/>
        <c:numFmt formatCode="0%" sourceLinked="1"/>
        <c:tickLblPos val="none"/>
        <c:crossAx val="84912768"/>
        <c:crosses val="autoZero"/>
        <c:crossBetween val="between"/>
      </c:valAx>
    </c:plotArea>
    <c:legend>
      <c:legendPos val="l"/>
      <c:layout>
        <c:manualLayout>
          <c:xMode val="edge"/>
          <c:yMode val="edge"/>
          <c:x val="0.79195100132404861"/>
          <c:y val="0.49258223498855264"/>
          <c:w val="0.15932845708737486"/>
          <c:h val="0.19371620776220119"/>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709E-3"/>
          <c:y val="2.1321332513402277E-3"/>
          <c:w val="0.99882634468925857"/>
          <c:h val="0.74961820816506564"/>
        </c:manualLayout>
      </c:layout>
      <c:barChart>
        <c:barDir val="col"/>
        <c:grouping val="clustered"/>
        <c:ser>
          <c:idx val="0"/>
          <c:order val="0"/>
          <c:tx>
            <c:strRef>
              <c:f>Sheet1!$A$2</c:f>
              <c:strCache>
                <c:ptCount val="1"/>
                <c:pt idx="0">
                  <c:v>2011 (B:1,018)</c:v>
                </c:pt>
              </c:strCache>
            </c:strRef>
          </c:tx>
          <c:spPr>
            <a:solidFill>
              <a:schemeClr val="accent2"/>
            </a:solidFill>
          </c:spPr>
          <c:dLbls>
            <c:dLbl>
              <c:idx val="1"/>
              <c:tx>
                <c:rich>
                  <a:bodyPr/>
                  <a:lstStyle/>
                  <a:p>
                    <a:r>
                      <a:rPr lang="en-US" sz="1400" dirty="0" smtClean="0"/>
                      <a:t>3</a:t>
                    </a:r>
                    <a:r>
                      <a:rPr lang="en-US" dirty="0" smtClean="0"/>
                      <a:t>%</a:t>
                    </a:r>
                    <a:endParaRPr lang="en-US" dirty="0"/>
                  </a:p>
                </c:rich>
              </c:tx>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Sheet1!$B$1:$G$1</c:f>
              <c:strCache>
                <c:ptCount val="6"/>
                <c:pt idx="0">
                  <c:v>Aware (Total)</c:v>
                </c:pt>
                <c:pt idx="1">
                  <c:v>Aware
 and knew a lot</c:v>
                </c:pt>
                <c:pt idx="2">
                  <c:v>Aware
 and knew a little</c:v>
                </c:pt>
                <c:pt idx="3">
                  <c:v>Aware
 of the name only</c:v>
                </c:pt>
                <c:pt idx="4">
                  <c:v>Not aware</c:v>
                </c:pt>
                <c:pt idx="5">
                  <c:v>Don't know</c:v>
                </c:pt>
              </c:strCache>
            </c:strRef>
          </c:cat>
          <c:val>
            <c:numRef>
              <c:f>Sheet1!$B$2:$G$2</c:f>
              <c:numCache>
                <c:formatCode>0%</c:formatCode>
                <c:ptCount val="6"/>
                <c:pt idx="0">
                  <c:v>0.18000000000000024</c:v>
                </c:pt>
                <c:pt idx="1">
                  <c:v>3.0000000000000002E-2</c:v>
                </c:pt>
                <c:pt idx="2">
                  <c:v>9.0000000000000024E-2</c:v>
                </c:pt>
                <c:pt idx="3">
                  <c:v>6.0000000000000032E-2</c:v>
                </c:pt>
                <c:pt idx="4">
                  <c:v>0.77000000000000235</c:v>
                </c:pt>
                <c:pt idx="5">
                  <c:v>0.05</c:v>
                </c:pt>
              </c:numCache>
            </c:numRef>
          </c:val>
        </c:ser>
        <c:ser>
          <c:idx val="1"/>
          <c:order val="1"/>
          <c:tx>
            <c:strRef>
              <c:f>Sheet1!$A$3</c:f>
              <c:strCache>
                <c:ptCount val="1"/>
                <c:pt idx="0">
                  <c:v>2014 (B:1,000)</c:v>
                </c:pt>
              </c:strCache>
            </c:strRef>
          </c:tx>
          <c:spPr>
            <a:solidFill>
              <a:schemeClr val="accent3"/>
            </a:solidFill>
          </c:spPr>
          <c:dLbls>
            <c:dLbl>
              <c:idx val="1"/>
              <c:tx>
                <c:rich>
                  <a:bodyPr/>
                  <a:lstStyle/>
                  <a:p>
                    <a:r>
                      <a:rPr lang="en-US" sz="1400" dirty="0" smtClean="0"/>
                      <a:t>3</a:t>
                    </a:r>
                    <a:r>
                      <a:rPr lang="en-US" dirty="0" smtClean="0"/>
                      <a:t>%</a:t>
                    </a:r>
                    <a:endParaRPr lang="en-US" dirty="0"/>
                  </a:p>
                </c:rich>
              </c:tx>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Sheet1!$B$1:$G$1</c:f>
              <c:strCache>
                <c:ptCount val="6"/>
                <c:pt idx="0">
                  <c:v>Aware (Total)</c:v>
                </c:pt>
                <c:pt idx="1">
                  <c:v>Aware
 and knew a lot</c:v>
                </c:pt>
                <c:pt idx="2">
                  <c:v>Aware
 and knew a little</c:v>
                </c:pt>
                <c:pt idx="3">
                  <c:v>Aware
 of the name only</c:v>
                </c:pt>
                <c:pt idx="4">
                  <c:v>Not aware</c:v>
                </c:pt>
                <c:pt idx="5">
                  <c:v>Don't know</c:v>
                </c:pt>
              </c:strCache>
            </c:strRef>
          </c:cat>
          <c:val>
            <c:numRef>
              <c:f>Sheet1!$B$3:$G$3</c:f>
              <c:numCache>
                <c:formatCode>0%</c:formatCode>
                <c:ptCount val="6"/>
                <c:pt idx="0">
                  <c:v>0.21000000000000021</c:v>
                </c:pt>
                <c:pt idx="1">
                  <c:v>3.0000000000000002E-2</c:v>
                </c:pt>
                <c:pt idx="2">
                  <c:v>0.1</c:v>
                </c:pt>
                <c:pt idx="3">
                  <c:v>8.0000000000000043E-2</c:v>
                </c:pt>
                <c:pt idx="4">
                  <c:v>0.7400000000000021</c:v>
                </c:pt>
                <c:pt idx="5">
                  <c:v>0.05</c:v>
                </c:pt>
              </c:numCache>
            </c:numRef>
          </c:val>
        </c:ser>
        <c:ser>
          <c:idx val="2"/>
          <c:order val="2"/>
          <c:tx>
            <c:strRef>
              <c:f>Sheet1!$A$4</c:f>
              <c:strCache>
                <c:ptCount val="1"/>
                <c:pt idx="0">
                  <c:v>2016 (B1,010)</c:v>
                </c:pt>
              </c:strCache>
            </c:strRef>
          </c:tx>
          <c:spPr>
            <a:solidFill>
              <a:schemeClr val="accent4"/>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Sheet1!$B$1:$G$1</c:f>
              <c:strCache>
                <c:ptCount val="6"/>
                <c:pt idx="0">
                  <c:v>Aware (Total)</c:v>
                </c:pt>
                <c:pt idx="1">
                  <c:v>Aware
 and knew a lot</c:v>
                </c:pt>
                <c:pt idx="2">
                  <c:v>Aware
 and knew a little</c:v>
                </c:pt>
                <c:pt idx="3">
                  <c:v>Aware
 of the name only</c:v>
                </c:pt>
                <c:pt idx="4">
                  <c:v>Not aware</c:v>
                </c:pt>
                <c:pt idx="5">
                  <c:v>Don't know</c:v>
                </c:pt>
              </c:strCache>
            </c:strRef>
          </c:cat>
          <c:val>
            <c:numRef>
              <c:f>Sheet1!$B$4:$G$4</c:f>
              <c:numCache>
                <c:formatCode>0%</c:formatCode>
                <c:ptCount val="6"/>
                <c:pt idx="0">
                  <c:v>0.22</c:v>
                </c:pt>
                <c:pt idx="1">
                  <c:v>4.0000000000000022E-2</c:v>
                </c:pt>
                <c:pt idx="2">
                  <c:v>0.1</c:v>
                </c:pt>
                <c:pt idx="3">
                  <c:v>8.0000000000000043E-2</c:v>
                </c:pt>
                <c:pt idx="4">
                  <c:v>0.71000000000000063</c:v>
                </c:pt>
                <c:pt idx="5">
                  <c:v>7.0000000000000021E-2</c:v>
                </c:pt>
              </c:numCache>
            </c:numRef>
          </c:val>
        </c:ser>
        <c:dLbls>
          <c:showVal val="1"/>
        </c:dLbls>
        <c:axId val="85286912"/>
        <c:axId val="85288448"/>
      </c:barChart>
      <c:catAx>
        <c:axId val="85286912"/>
        <c:scaling>
          <c:orientation val="minMax"/>
        </c:scaling>
        <c:axPos val="b"/>
        <c:numFmt formatCode="General" sourceLinked="1"/>
        <c:tickLblPos val="nextTo"/>
        <c:txPr>
          <a:bodyPr rot="0" vert="horz"/>
          <a:lstStyle/>
          <a:p>
            <a:pPr>
              <a:defRPr sz="1400"/>
            </a:pPr>
            <a:endParaRPr lang="en-US"/>
          </a:p>
        </c:txPr>
        <c:crossAx val="85288448"/>
        <c:crosses val="autoZero"/>
        <c:auto val="1"/>
        <c:lblAlgn val="ctr"/>
        <c:lblOffset val="100"/>
        <c:tickLblSkip val="1"/>
        <c:tickMarkSkip val="1"/>
      </c:catAx>
      <c:valAx>
        <c:axId val="85288448"/>
        <c:scaling>
          <c:orientation val="minMax"/>
          <c:max val="1"/>
        </c:scaling>
        <c:delete val="1"/>
        <c:axPos val="l"/>
        <c:numFmt formatCode="0%" sourceLinked="1"/>
        <c:tickLblPos val="none"/>
        <c:crossAx val="85286912"/>
        <c:crosses val="autoZero"/>
        <c:crossBetween val="between"/>
        <c:majorUnit val="0.1"/>
      </c:valAx>
    </c:plotArea>
    <c:legend>
      <c:legendPos val="r"/>
      <c:layout>
        <c:manualLayout>
          <c:xMode val="edge"/>
          <c:yMode val="edge"/>
          <c:x val="2.57988260645623E-2"/>
          <c:y val="3.3227203633256222E-2"/>
          <c:w val="0.15776880805560894"/>
          <c:h val="0.19371620776219975"/>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427E-3"/>
          <c:y val="7.7669459226584314E-3"/>
          <c:w val="0.99882634468925857"/>
          <c:h val="0.74961820816506564"/>
        </c:manualLayout>
      </c:layout>
      <c:barChart>
        <c:barDir val="col"/>
        <c:grouping val="clustered"/>
        <c:ser>
          <c:idx val="0"/>
          <c:order val="0"/>
          <c:tx>
            <c:strRef>
              <c:f>Sheet1!$A$2</c:f>
              <c:strCache>
                <c:ptCount val="1"/>
                <c:pt idx="0">
                  <c:v>2011 (B:187)</c:v>
                </c:pt>
              </c:strCache>
            </c:strRef>
          </c:tx>
          <c:spPr>
            <a:solidFill>
              <a:schemeClr val="accent2"/>
            </a:solidFill>
          </c:spPr>
          <c:dLbls>
            <c:dLbl>
              <c:idx val="1"/>
              <c:tx>
                <c:rich>
                  <a:bodyPr/>
                  <a:lstStyle/>
                  <a:p>
                    <a:r>
                      <a:rPr lang="en-US" sz="1400" dirty="0" smtClean="0"/>
                      <a:t>51</a:t>
                    </a:r>
                    <a:r>
                      <a:rPr lang="en-US" dirty="0" smtClean="0"/>
                      <a:t>%</a:t>
                    </a:r>
                    <a:endParaRPr lang="en-US" dirty="0"/>
                  </a:p>
                </c:rich>
              </c:tx>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Sheet1!$B$1:$D$1</c:f>
              <c:strCache>
                <c:ptCount val="3"/>
                <c:pt idx="0">
                  <c:v>Aware and knew a lot</c:v>
                </c:pt>
                <c:pt idx="1">
                  <c:v>Aware and knew a little</c:v>
                </c:pt>
                <c:pt idx="2">
                  <c:v>Aware of the name only</c:v>
                </c:pt>
              </c:strCache>
            </c:strRef>
          </c:cat>
          <c:val>
            <c:numRef>
              <c:f>Sheet1!$B$2:$D$2</c:f>
              <c:numCache>
                <c:formatCode>0%</c:formatCode>
                <c:ptCount val="3"/>
                <c:pt idx="0">
                  <c:v>0.16</c:v>
                </c:pt>
                <c:pt idx="1">
                  <c:v>0.51</c:v>
                </c:pt>
                <c:pt idx="2">
                  <c:v>0.32000000000000117</c:v>
                </c:pt>
              </c:numCache>
            </c:numRef>
          </c:val>
        </c:ser>
        <c:ser>
          <c:idx val="1"/>
          <c:order val="1"/>
          <c:tx>
            <c:strRef>
              <c:f>Sheet1!$A$3</c:f>
              <c:strCache>
                <c:ptCount val="1"/>
                <c:pt idx="0">
                  <c:v>2014 (B:209)</c:v>
                </c:pt>
              </c:strCache>
            </c:strRef>
          </c:tx>
          <c:spPr>
            <a:solidFill>
              <a:schemeClr val="accent3"/>
            </a:solidFill>
          </c:spPr>
          <c:dLbls>
            <c:dLbl>
              <c:idx val="1"/>
              <c:tx>
                <c:rich>
                  <a:bodyPr/>
                  <a:lstStyle/>
                  <a:p>
                    <a:r>
                      <a:rPr lang="en-US" sz="1400" dirty="0" smtClean="0"/>
                      <a:t>47%</a:t>
                    </a:r>
                    <a:endParaRPr lang="en-US" sz="1400" dirty="0"/>
                  </a:p>
                </c:rich>
              </c:tx>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Sheet1!$B$1:$D$1</c:f>
              <c:strCache>
                <c:ptCount val="3"/>
                <c:pt idx="0">
                  <c:v>Aware and knew a lot</c:v>
                </c:pt>
                <c:pt idx="1">
                  <c:v>Aware and knew a little</c:v>
                </c:pt>
                <c:pt idx="2">
                  <c:v>Aware of the name only</c:v>
                </c:pt>
              </c:strCache>
            </c:strRef>
          </c:cat>
          <c:val>
            <c:numRef>
              <c:f>Sheet1!$B$3:$D$3</c:f>
              <c:numCache>
                <c:formatCode>0%</c:formatCode>
                <c:ptCount val="3"/>
                <c:pt idx="0">
                  <c:v>0.13</c:v>
                </c:pt>
                <c:pt idx="1">
                  <c:v>0.47000000000000008</c:v>
                </c:pt>
                <c:pt idx="2">
                  <c:v>0.4</c:v>
                </c:pt>
              </c:numCache>
            </c:numRef>
          </c:val>
        </c:ser>
        <c:ser>
          <c:idx val="2"/>
          <c:order val="2"/>
          <c:tx>
            <c:strRef>
              <c:f>Sheet1!$A$4</c:f>
              <c:strCache>
                <c:ptCount val="1"/>
                <c:pt idx="0">
                  <c:v>2016 (B:224)</c:v>
                </c:pt>
              </c:strCache>
            </c:strRef>
          </c:tx>
          <c:spPr>
            <a:solidFill>
              <a:schemeClr val="accent4"/>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Sheet1!$B$1:$D$1</c:f>
              <c:strCache>
                <c:ptCount val="3"/>
                <c:pt idx="0">
                  <c:v>Aware and knew a lot</c:v>
                </c:pt>
                <c:pt idx="1">
                  <c:v>Aware and knew a little</c:v>
                </c:pt>
                <c:pt idx="2">
                  <c:v>Aware of the name only</c:v>
                </c:pt>
              </c:strCache>
            </c:strRef>
          </c:cat>
          <c:val>
            <c:numRef>
              <c:f>Sheet1!$B$4:$D$4</c:f>
              <c:numCache>
                <c:formatCode>0%</c:formatCode>
                <c:ptCount val="3"/>
                <c:pt idx="0">
                  <c:v>0.18000000000000024</c:v>
                </c:pt>
                <c:pt idx="1">
                  <c:v>0.47000000000000008</c:v>
                </c:pt>
                <c:pt idx="2">
                  <c:v>0.34</c:v>
                </c:pt>
              </c:numCache>
            </c:numRef>
          </c:val>
        </c:ser>
        <c:dLbls>
          <c:showVal val="1"/>
        </c:dLbls>
        <c:axId val="85510784"/>
        <c:axId val="85533056"/>
      </c:barChart>
      <c:catAx>
        <c:axId val="85510784"/>
        <c:scaling>
          <c:orientation val="minMax"/>
        </c:scaling>
        <c:axPos val="b"/>
        <c:numFmt formatCode="General" sourceLinked="1"/>
        <c:tickLblPos val="nextTo"/>
        <c:txPr>
          <a:bodyPr rot="0" vert="horz"/>
          <a:lstStyle/>
          <a:p>
            <a:pPr>
              <a:defRPr sz="1400"/>
            </a:pPr>
            <a:endParaRPr lang="en-US"/>
          </a:p>
        </c:txPr>
        <c:crossAx val="85533056"/>
        <c:crosses val="autoZero"/>
        <c:auto val="1"/>
        <c:lblAlgn val="ctr"/>
        <c:lblOffset val="100"/>
        <c:tickLblSkip val="1"/>
        <c:tickMarkSkip val="1"/>
      </c:catAx>
      <c:valAx>
        <c:axId val="85533056"/>
        <c:scaling>
          <c:orientation val="minMax"/>
          <c:max val="1"/>
        </c:scaling>
        <c:delete val="1"/>
        <c:axPos val="l"/>
        <c:numFmt formatCode="0%" sourceLinked="1"/>
        <c:tickLblPos val="none"/>
        <c:crossAx val="85510784"/>
        <c:crosses val="autoZero"/>
        <c:crossBetween val="between"/>
        <c:majorUnit val="0.1"/>
      </c:valAx>
    </c:plotArea>
    <c:legend>
      <c:legendPos val="r"/>
      <c:layout>
        <c:manualLayout>
          <c:xMode val="edge"/>
          <c:yMode val="edge"/>
          <c:x val="2.57988260645623E-2"/>
          <c:y val="3.3227203633256222E-2"/>
          <c:w val="0.14257248482130583"/>
          <c:h val="0.19371620776219975"/>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style val="27"/>
  <c:chart>
    <c:autoTitleDeleted val="1"/>
    <c:plotArea>
      <c:layout/>
      <c:barChart>
        <c:barDir val="col"/>
        <c:grouping val="clustered"/>
        <c:ser>
          <c:idx val="0"/>
          <c:order val="0"/>
          <c:tx>
            <c:strRef>
              <c:f>Sheet1!$B$1</c:f>
              <c:strCache>
                <c:ptCount val="1"/>
                <c:pt idx="0">
                  <c:v>Pre</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Sheet1!$B$2:$B$5</c:f>
              <c:numCache>
                <c:formatCode>0%</c:formatCode>
                <c:ptCount val="4"/>
                <c:pt idx="0">
                  <c:v>0.55000000000000004</c:v>
                </c:pt>
                <c:pt idx="1">
                  <c:v>0.25</c:v>
                </c:pt>
                <c:pt idx="2">
                  <c:v>0.05</c:v>
                </c:pt>
                <c:pt idx="3">
                  <c:v>0.15000000000000024</c:v>
                </c:pt>
              </c:numCache>
            </c:numRef>
          </c:val>
        </c:ser>
        <c:ser>
          <c:idx val="1"/>
          <c:order val="1"/>
          <c:tx>
            <c:strRef>
              <c:f>Sheet1!$C$1</c:f>
              <c:strCache>
                <c:ptCount val="1"/>
                <c:pt idx="0">
                  <c:v>Post</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Sheet1!$C$2:$C$5</c:f>
              <c:numCache>
                <c:formatCode>0%</c:formatCode>
                <c:ptCount val="4"/>
                <c:pt idx="0">
                  <c:v>0.65000000000000868</c:v>
                </c:pt>
                <c:pt idx="1">
                  <c:v>0.15000000000000024</c:v>
                </c:pt>
                <c:pt idx="2">
                  <c:v>0.1</c:v>
                </c:pt>
                <c:pt idx="3">
                  <c:v>0.1</c:v>
                </c:pt>
              </c:numCache>
            </c:numRef>
          </c:val>
        </c:ser>
        <c:dLbls>
          <c:showVal val="1"/>
        </c:dLbls>
        <c:axId val="91845760"/>
        <c:axId val="91847296"/>
      </c:barChart>
      <c:catAx>
        <c:axId val="91845760"/>
        <c:scaling>
          <c:orientation val="minMax"/>
        </c:scaling>
        <c:axPos val="b"/>
        <c:numFmt formatCode="General" sourceLinked="0"/>
        <c:tickLblPos val="nextTo"/>
        <c:crossAx val="91847296"/>
        <c:crosses val="autoZero"/>
        <c:auto val="1"/>
        <c:lblAlgn val="ctr"/>
        <c:lblOffset val="100"/>
      </c:catAx>
      <c:valAx>
        <c:axId val="91847296"/>
        <c:scaling>
          <c:orientation val="minMax"/>
        </c:scaling>
        <c:axPos val="l"/>
        <c:numFmt formatCode="0%" sourceLinked="1"/>
        <c:tickLblPos val="nextTo"/>
        <c:crossAx val="91845760"/>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9875724731150397"/>
          <c:y val="1.7353239835440615E-2"/>
          <c:w val="0.60124275268849825"/>
          <c:h val="0.95706253372713057"/>
        </c:manualLayout>
      </c:layout>
      <c:barChart>
        <c:barDir val="bar"/>
        <c:grouping val="clustered"/>
        <c:ser>
          <c:idx val="4"/>
          <c:order val="0"/>
          <c:tx>
            <c:strRef>
              <c:f>Sheet1!$A$2</c:f>
              <c:strCache>
                <c:ptCount val="1"/>
                <c:pt idx="0">
                  <c:v>2016 (B:1,010)</c:v>
                </c:pt>
              </c:strCache>
            </c:strRef>
          </c:tx>
          <c:spPr>
            <a:solidFill>
              <a:schemeClr val="accent4"/>
            </a:solidFill>
          </c:spPr>
          <c:dLbls>
            <c:dLbl>
              <c:idx val="3"/>
              <c:layout>
                <c:manualLayout>
                  <c:x val="-1.4947727088703941E-3"/>
                  <c:y val="5.8953574060427423E-3"/>
                </c:manualLayout>
              </c:layout>
              <c:showVal val="1"/>
              <c:extLst>
                <c:ext xmlns:c15="http://schemas.microsoft.com/office/drawing/2012/chart" uri="{CE6537A1-D6FC-4f65-9D91-7224C49458BB}"/>
              </c:extLst>
            </c:dLbl>
            <c:dLbl>
              <c:idx val="9"/>
              <c:layout>
                <c:manualLayout>
                  <c:x val="-7.4732750974940117E-3"/>
                  <c:y val="2.9474466023361092E-3"/>
                </c:manualLayout>
              </c:layout>
              <c:showVal val="1"/>
              <c:extLst>
                <c:ext xmlns:c15="http://schemas.microsoft.com/office/drawing/2012/chart" uri="{CE6537A1-D6FC-4f65-9D91-7224C49458BB}"/>
              </c:extLst>
            </c:dLbl>
            <c:dLbl>
              <c:idx val="10"/>
              <c:layout>
                <c:manualLayout>
                  <c:x val="-4.4839650584963314E-3"/>
                  <c:y val="0"/>
                </c:manualLayout>
              </c:layout>
              <c:showVal val="1"/>
              <c:extLst>
                <c:ext xmlns:c15="http://schemas.microsoft.com/office/drawing/2012/chart" uri="{CE6537A1-D6FC-4f65-9D91-7224C49458BB}"/>
              </c:extLst>
            </c:dLbl>
            <c:dLbl>
              <c:idx val="11"/>
              <c:layout>
                <c:manualLayout>
                  <c:x val="-2.9893100389976083E-3"/>
                  <c:y val="8.8430361090642961E-3"/>
                </c:manualLayout>
              </c:layout>
              <c:showVal val="1"/>
              <c:extLst>
                <c:ext xmlns:c15="http://schemas.microsoft.com/office/drawing/2012/chart" uri="{CE6537A1-D6FC-4f65-9D91-7224C49458BB}"/>
              </c:extLst>
            </c:dLbl>
            <c:spPr>
              <a:noFill/>
              <a:ln>
                <a:noFill/>
              </a:ln>
              <a:effectLst/>
            </c:spPr>
            <c:txPr>
              <a:bodyPr/>
              <a:lstStyle/>
              <a:p>
                <a:pPr>
                  <a:defRPr sz="1200"/>
                </a:pPr>
                <a:endParaRPr lang="en-US"/>
              </a:p>
            </c:txPr>
            <c:showVal val="1"/>
            <c:extLst>
              <c:ext xmlns:c15="http://schemas.microsoft.com/office/drawing/2012/chart" uri="{CE6537A1-D6FC-4f65-9D91-7224C49458BB}">
                <c15:showLeaderLines val="0"/>
              </c:ext>
            </c:extLst>
          </c:dLbls>
          <c:cat>
            <c:strRef>
              <c:f>Sheet1!$B$1:$L$1</c:f>
              <c:strCache>
                <c:ptCount val="11"/>
                <c:pt idx="0">
                  <c:v>Don't know</c:v>
                </c:pt>
                <c:pt idx="1">
                  <c:v>Training Charities</c:v>
                </c:pt>
                <c:pt idx="2">
                  <c:v>Promoting the work of charities</c:v>
                </c:pt>
                <c:pt idx="3">
                  <c:v>Policing fundraising</c:v>
                </c:pt>
                <c:pt idx="4">
                  <c:v>Checking/monitoring charities' accounts</c:v>
                </c:pt>
                <c:pt idx="5">
                  <c:v>Advising government on charity matters</c:v>
                </c:pt>
                <c:pt idx="6">
                  <c:v>Granting charity status</c:v>
                </c:pt>
                <c:pt idx="7">
                  <c:v>Handling complaints about charities</c:v>
                </c:pt>
                <c:pt idx="8">
                  <c:v>Keeping a register of charities</c:v>
                </c:pt>
                <c:pt idx="9">
                  <c:v>Any core OSCR function (net)</c:v>
                </c:pt>
                <c:pt idx="10">
                  <c:v>Any (total)</c:v>
                </c:pt>
              </c:strCache>
            </c:strRef>
          </c:cat>
          <c:val>
            <c:numRef>
              <c:f>Sheet1!$B$2:$L$2</c:f>
              <c:numCache>
                <c:formatCode>0%</c:formatCode>
                <c:ptCount val="11"/>
                <c:pt idx="0">
                  <c:v>0.22</c:v>
                </c:pt>
                <c:pt idx="1">
                  <c:v>0.14000000000000001</c:v>
                </c:pt>
                <c:pt idx="2">
                  <c:v>0.11</c:v>
                </c:pt>
                <c:pt idx="3">
                  <c:v>0.39000000000000057</c:v>
                </c:pt>
                <c:pt idx="4">
                  <c:v>0.56999999999999995</c:v>
                </c:pt>
                <c:pt idx="5">
                  <c:v>0.24000000000000021</c:v>
                </c:pt>
                <c:pt idx="6">
                  <c:v>0.43000000000000038</c:v>
                </c:pt>
                <c:pt idx="7">
                  <c:v>0.55000000000000004</c:v>
                </c:pt>
                <c:pt idx="8">
                  <c:v>0.59</c:v>
                </c:pt>
                <c:pt idx="9">
                  <c:v>0.70000000000000062</c:v>
                </c:pt>
                <c:pt idx="10">
                  <c:v>0.78</c:v>
                </c:pt>
              </c:numCache>
            </c:numRef>
          </c:val>
        </c:ser>
        <c:dLbls>
          <c:showVal val="1"/>
        </c:dLbls>
        <c:axId val="87095936"/>
        <c:axId val="104628608"/>
      </c:barChart>
      <c:catAx>
        <c:axId val="87095936"/>
        <c:scaling>
          <c:orientation val="minMax"/>
        </c:scaling>
        <c:axPos val="l"/>
        <c:numFmt formatCode="General" sourceLinked="1"/>
        <c:tickLblPos val="nextTo"/>
        <c:txPr>
          <a:bodyPr rot="0" vert="horz"/>
          <a:lstStyle/>
          <a:p>
            <a:pPr>
              <a:defRPr sz="1400"/>
            </a:pPr>
            <a:endParaRPr lang="en-US"/>
          </a:p>
        </c:txPr>
        <c:crossAx val="104628608"/>
        <c:crosses val="autoZero"/>
        <c:auto val="1"/>
        <c:lblAlgn val="ctr"/>
        <c:lblOffset val="100"/>
        <c:tickLblSkip val="1"/>
        <c:tickMarkSkip val="1"/>
      </c:catAx>
      <c:valAx>
        <c:axId val="104628608"/>
        <c:scaling>
          <c:orientation val="minMax"/>
          <c:max val="1"/>
        </c:scaling>
        <c:delete val="1"/>
        <c:axPos val="b"/>
        <c:numFmt formatCode="0%" sourceLinked="1"/>
        <c:tickLblPos val="none"/>
        <c:crossAx val="87095936"/>
        <c:crosses val="autoZero"/>
        <c:crossBetween val="between"/>
      </c:valAx>
    </c:plotArea>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6003810311095428"/>
          <c:y val="4.1709489961848846E-2"/>
          <c:w val="0.46483759337474762"/>
          <c:h val="0.94866919678105621"/>
        </c:manualLayout>
      </c:layout>
      <c:barChart>
        <c:barDir val="bar"/>
        <c:grouping val="clustered"/>
        <c:ser>
          <c:idx val="4"/>
          <c:order val="0"/>
          <c:tx>
            <c:strRef>
              <c:f>Sheet1!$A$2</c:f>
              <c:strCache>
                <c:ptCount val="1"/>
                <c:pt idx="0">
                  <c:v>2016 (B:1,010</c:v>
                </c:pt>
              </c:strCache>
            </c:strRef>
          </c:tx>
          <c:spPr>
            <a:solidFill>
              <a:schemeClr val="accent4"/>
            </a:solidFill>
          </c:spPr>
          <c:dLbls>
            <c:dLbl>
              <c:idx val="3"/>
              <c:layout>
                <c:manualLayout>
                  <c:x val="-1.4947727088703941E-3"/>
                  <c:y val="5.8953574060427423E-3"/>
                </c:manualLayout>
              </c:layout>
              <c:showVal val="1"/>
              <c:extLst>
                <c:ext xmlns:c15="http://schemas.microsoft.com/office/drawing/2012/chart" uri="{CE6537A1-D6FC-4f65-9D91-7224C49458BB}"/>
              </c:extLst>
            </c:dLbl>
            <c:dLbl>
              <c:idx val="9"/>
              <c:layout>
                <c:manualLayout>
                  <c:x val="-7.4732750974940282E-3"/>
                  <c:y val="2.9474466023361092E-3"/>
                </c:manualLayout>
              </c:layout>
              <c:showVal val="1"/>
              <c:extLst>
                <c:ext xmlns:c15="http://schemas.microsoft.com/office/drawing/2012/chart" uri="{CE6537A1-D6FC-4f65-9D91-7224C49458BB}"/>
              </c:extLst>
            </c:dLbl>
            <c:dLbl>
              <c:idx val="10"/>
              <c:layout>
                <c:manualLayout>
                  <c:x val="-4.4839650584963314E-3"/>
                  <c:y val="0"/>
                </c:manualLayout>
              </c:layout>
              <c:showVal val="1"/>
              <c:extLst>
                <c:ext xmlns:c15="http://schemas.microsoft.com/office/drawing/2012/chart" uri="{CE6537A1-D6FC-4f65-9D91-7224C49458BB}"/>
              </c:extLst>
            </c:dLbl>
            <c:dLbl>
              <c:idx val="11"/>
              <c:layout>
                <c:manualLayout>
                  <c:x val="-2.9893100389976131E-3"/>
                  <c:y val="8.8430361090643169E-3"/>
                </c:manualLayout>
              </c:layout>
              <c:showVal val="1"/>
              <c:extLst>
                <c:ext xmlns:c15="http://schemas.microsoft.com/office/drawing/2012/chart" uri="{CE6537A1-D6FC-4f65-9D91-7224C49458BB}"/>
              </c:extLst>
            </c:dLbl>
            <c:spPr>
              <a:noFill/>
              <a:ln>
                <a:noFill/>
              </a:ln>
              <a:effectLst/>
            </c:spPr>
            <c:txPr>
              <a:bodyPr/>
              <a:lstStyle/>
              <a:p>
                <a:pPr>
                  <a:defRPr sz="1200"/>
                </a:pPr>
                <a:endParaRPr lang="en-US"/>
              </a:p>
            </c:txPr>
            <c:showVal val="1"/>
            <c:extLst>
              <c:ext xmlns:c15="http://schemas.microsoft.com/office/drawing/2012/chart" uri="{CE6537A1-D6FC-4f65-9D91-7224C49458BB}">
                <c15:showLeaderLines val="0"/>
              </c:ext>
            </c:extLst>
          </c:dLbls>
          <c:cat>
            <c:strRef>
              <c:f>Sheet1!$B$1:$Q$1</c:f>
              <c:strCache>
                <c:ptCount val="16"/>
                <c:pt idx="0">
                  <c:v>Don't know</c:v>
                </c:pt>
                <c:pt idx="1">
                  <c:v>Help charities raise more money</c:v>
                </c:pt>
                <c:pt idx="2">
                  <c:v>Promoting the work of charities</c:v>
                </c:pt>
                <c:pt idx="3">
                  <c:v>Training Charities</c:v>
                </c:pt>
                <c:pt idx="4">
                  <c:v>Improve the image of the charity sector</c:v>
                </c:pt>
                <c:pt idx="5">
                  <c:v>Help charities reduce admin costs</c:v>
                </c:pt>
                <c:pt idx="6">
                  <c:v>Working to improve confidence in charities</c:v>
                </c:pt>
                <c:pt idx="7">
                  <c:v>Policing fundraising</c:v>
                </c:pt>
                <c:pt idx="8">
                  <c:v>Making sure charities spend money on good causes</c:v>
                </c:pt>
                <c:pt idx="9">
                  <c:v>Checking/monitoring charities' accounts</c:v>
                </c:pt>
                <c:pt idx="10">
                  <c:v>Advising Government on charity matters</c:v>
                </c:pt>
                <c:pt idx="11">
                  <c:v>Granting charity status</c:v>
                </c:pt>
                <c:pt idx="12">
                  <c:v>keeping a register of charities</c:v>
                </c:pt>
                <c:pt idx="13">
                  <c:v>Handling complaints about charities</c:v>
                </c:pt>
                <c:pt idx="14">
                  <c:v>Any core OSCR function (net)</c:v>
                </c:pt>
                <c:pt idx="15">
                  <c:v>Any (total)</c:v>
                </c:pt>
              </c:strCache>
            </c:strRef>
          </c:cat>
          <c:val>
            <c:numRef>
              <c:f>Sheet1!$B$2:$Q$2</c:f>
              <c:numCache>
                <c:formatCode>0%</c:formatCode>
                <c:ptCount val="16"/>
                <c:pt idx="0">
                  <c:v>0.13</c:v>
                </c:pt>
                <c:pt idx="1">
                  <c:v>0.14000000000000001</c:v>
                </c:pt>
                <c:pt idx="2">
                  <c:v>0.18000000000000024</c:v>
                </c:pt>
                <c:pt idx="3">
                  <c:v>0.27</c:v>
                </c:pt>
                <c:pt idx="4">
                  <c:v>0.34</c:v>
                </c:pt>
                <c:pt idx="5">
                  <c:v>0.4</c:v>
                </c:pt>
                <c:pt idx="6">
                  <c:v>0.47000000000000008</c:v>
                </c:pt>
                <c:pt idx="7">
                  <c:v>0.51</c:v>
                </c:pt>
                <c:pt idx="8">
                  <c:v>0.59</c:v>
                </c:pt>
                <c:pt idx="9">
                  <c:v>0.66000000000000125</c:v>
                </c:pt>
                <c:pt idx="10">
                  <c:v>0.37000000000000038</c:v>
                </c:pt>
                <c:pt idx="11">
                  <c:v>0.48000000000000032</c:v>
                </c:pt>
                <c:pt idx="12">
                  <c:v>0.65000000000000124</c:v>
                </c:pt>
                <c:pt idx="13">
                  <c:v>0.66000000000000125</c:v>
                </c:pt>
                <c:pt idx="14">
                  <c:v>0.77000000000000113</c:v>
                </c:pt>
                <c:pt idx="15">
                  <c:v>0.87000000000000099</c:v>
                </c:pt>
              </c:numCache>
            </c:numRef>
          </c:val>
        </c:ser>
        <c:dLbls>
          <c:showVal val="1"/>
        </c:dLbls>
        <c:axId val="109236608"/>
        <c:axId val="109238144"/>
      </c:barChart>
      <c:catAx>
        <c:axId val="109236608"/>
        <c:scaling>
          <c:orientation val="minMax"/>
        </c:scaling>
        <c:axPos val="l"/>
        <c:numFmt formatCode="General" sourceLinked="1"/>
        <c:tickLblPos val="nextTo"/>
        <c:txPr>
          <a:bodyPr rot="0" vert="horz"/>
          <a:lstStyle/>
          <a:p>
            <a:pPr>
              <a:defRPr sz="1400"/>
            </a:pPr>
            <a:endParaRPr lang="en-US"/>
          </a:p>
        </c:txPr>
        <c:crossAx val="109238144"/>
        <c:crosses val="autoZero"/>
        <c:auto val="1"/>
        <c:lblAlgn val="ctr"/>
        <c:lblOffset val="100"/>
        <c:tickLblSkip val="1"/>
        <c:tickMarkSkip val="1"/>
      </c:catAx>
      <c:valAx>
        <c:axId val="109238144"/>
        <c:scaling>
          <c:orientation val="minMax"/>
          <c:max val="1"/>
        </c:scaling>
        <c:delete val="1"/>
        <c:axPos val="b"/>
        <c:numFmt formatCode="0%" sourceLinked="1"/>
        <c:tickLblPos val="none"/>
        <c:crossAx val="109236608"/>
        <c:crosses val="autoZero"/>
        <c:crossBetween val="between"/>
      </c:valAx>
    </c:plotArea>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3909565603821795"/>
          <c:y val="0.11453633985970499"/>
          <c:w val="0.50304017146243007"/>
          <c:h val="0.85987934560732082"/>
        </c:manualLayout>
      </c:layout>
      <c:barChart>
        <c:barDir val="bar"/>
        <c:grouping val="percentStacked"/>
        <c:ser>
          <c:idx val="4"/>
          <c:order val="0"/>
          <c:tx>
            <c:strRef>
              <c:f>Sheet1!$B$1</c:f>
              <c:strCache>
                <c:ptCount val="1"/>
                <c:pt idx="0">
                  <c:v>Don't know</c:v>
                </c:pt>
              </c:strCache>
            </c:strRef>
          </c:tx>
          <c:spPr>
            <a:solidFill>
              <a:schemeClr val="bg1">
                <a:lumMod val="50000"/>
              </a:schemeClr>
            </a:solidFill>
          </c:spPr>
          <c:dLbls>
            <c:spPr>
              <a:noFill/>
              <a:ln>
                <a:noFill/>
              </a:ln>
              <a:effectLst/>
            </c:spPr>
            <c:showVal val="1"/>
            <c:extLst>
              <c:ext xmlns:c15="http://schemas.microsoft.com/office/drawing/2012/chart" uri="{CE6537A1-D6FC-4f65-9D91-7224C49458BB}">
                <c15:showLeaderLines val="0"/>
              </c:ext>
            </c:extLst>
          </c:dLbls>
          <c:cat>
            <c:strRef>
              <c:f>Sheet1!$A$2:$A$9</c:f>
              <c:strCache>
                <c:ptCount val="8"/>
                <c:pt idx="0">
                  <c:v>Does not charge charities fees to register or submit accounts</c:v>
                </c:pt>
                <c:pt idx="1">
                  <c:v>Builds trust in the Scottish charity sector</c:v>
                </c:pt>
                <c:pt idx="2">
                  <c:v>The charity regulator is independent of Government</c:v>
                </c:pt>
                <c:pt idx="3">
                  <c:v>Supports charities in meeting their legal requirements</c:v>
                </c:pt>
                <c:pt idx="4">
                  <c:v>Has a publicly accessible register of all charities</c:v>
                </c:pt>
                <c:pt idx="5">
                  <c:v>Makes the public aware that all charities in Scotland are regulated</c:v>
                </c:pt>
                <c:pt idx="6">
                  <c:v>Makes the public aware that it has taken action on misconduct</c:v>
                </c:pt>
                <c:pt idx="7">
                  <c:v>Takes action where there has been misconduct in a charity</c:v>
                </c:pt>
              </c:strCache>
            </c:strRef>
          </c:cat>
          <c:val>
            <c:numRef>
              <c:f>Sheet1!$B$2:$B$9</c:f>
              <c:numCache>
                <c:formatCode>0%</c:formatCode>
                <c:ptCount val="8"/>
                <c:pt idx="0">
                  <c:v>6.0000000000000032E-2</c:v>
                </c:pt>
                <c:pt idx="1">
                  <c:v>0.05</c:v>
                </c:pt>
                <c:pt idx="2">
                  <c:v>7.0000000000000021E-2</c:v>
                </c:pt>
                <c:pt idx="3">
                  <c:v>0.05</c:v>
                </c:pt>
                <c:pt idx="4">
                  <c:v>0.05</c:v>
                </c:pt>
                <c:pt idx="5">
                  <c:v>0.05</c:v>
                </c:pt>
                <c:pt idx="6">
                  <c:v>0.05</c:v>
                </c:pt>
                <c:pt idx="7">
                  <c:v>0.05</c:v>
                </c:pt>
              </c:numCache>
            </c:numRef>
          </c:val>
        </c:ser>
        <c:ser>
          <c:idx val="0"/>
          <c:order val="1"/>
          <c:tx>
            <c:strRef>
              <c:f>Sheet1!$C$1</c:f>
              <c:strCache>
                <c:ptCount val="1"/>
                <c:pt idx="0">
                  <c:v>Not at all important</c:v>
                </c:pt>
              </c:strCache>
            </c:strRef>
          </c:tx>
          <c:spPr>
            <a:solidFill>
              <a:srgbClr val="FF0000"/>
            </a:solidFill>
          </c:spPr>
          <c:dLbls>
            <c:delete val="1"/>
          </c:dLbls>
          <c:cat>
            <c:strRef>
              <c:f>Sheet1!$A$2:$A$9</c:f>
              <c:strCache>
                <c:ptCount val="8"/>
                <c:pt idx="0">
                  <c:v>Does not charge charities fees to register or submit accounts</c:v>
                </c:pt>
                <c:pt idx="1">
                  <c:v>Builds trust in the Scottish charity sector</c:v>
                </c:pt>
                <c:pt idx="2">
                  <c:v>The charity regulator is independent of Government</c:v>
                </c:pt>
                <c:pt idx="3">
                  <c:v>Supports charities in meeting their legal requirements</c:v>
                </c:pt>
                <c:pt idx="4">
                  <c:v>Has a publicly accessible register of all charities</c:v>
                </c:pt>
                <c:pt idx="5">
                  <c:v>Makes the public aware that all charities in Scotland are regulated</c:v>
                </c:pt>
                <c:pt idx="6">
                  <c:v>Makes the public aware that it has taken action on misconduct</c:v>
                </c:pt>
                <c:pt idx="7">
                  <c:v>Takes action where there has been misconduct in a charity</c:v>
                </c:pt>
              </c:strCache>
            </c:strRef>
          </c:cat>
          <c:val>
            <c:numRef>
              <c:f>Sheet1!$C$2:$C$9</c:f>
              <c:numCache>
                <c:formatCode>0%</c:formatCode>
                <c:ptCount val="8"/>
                <c:pt idx="0">
                  <c:v>3.0000000000000002E-2</c:v>
                </c:pt>
                <c:pt idx="1">
                  <c:v>1.0000000000000005E-2</c:v>
                </c:pt>
                <c:pt idx="2">
                  <c:v>2.0000000000000011E-2</c:v>
                </c:pt>
                <c:pt idx="3">
                  <c:v>2.0000000000000011E-2</c:v>
                </c:pt>
                <c:pt idx="4">
                  <c:v>1.0000000000000005E-2</c:v>
                </c:pt>
                <c:pt idx="5">
                  <c:v>1.0000000000000005E-2</c:v>
                </c:pt>
                <c:pt idx="6">
                  <c:v>1.0000000000000005E-2</c:v>
                </c:pt>
                <c:pt idx="7">
                  <c:v>1.0000000000000005E-2</c:v>
                </c:pt>
              </c:numCache>
            </c:numRef>
          </c:val>
        </c:ser>
        <c:ser>
          <c:idx val="1"/>
          <c:order val="2"/>
          <c:tx>
            <c:strRef>
              <c:f>Sheet1!$D$1</c:f>
              <c:strCache>
                <c:ptCount val="1"/>
                <c:pt idx="0">
                  <c:v>Not very important</c:v>
                </c:pt>
              </c:strCache>
            </c:strRef>
          </c:tx>
          <c:spPr>
            <a:solidFill>
              <a:srgbClr val="FFC000"/>
            </a:solidFill>
          </c:spPr>
          <c:dLbls>
            <c:spPr>
              <a:noFill/>
              <a:ln>
                <a:noFill/>
              </a:ln>
              <a:effectLst/>
            </c:spPr>
            <c:showVal val="1"/>
            <c:extLst>
              <c:ext xmlns:c15="http://schemas.microsoft.com/office/drawing/2012/chart" uri="{CE6537A1-D6FC-4f65-9D91-7224C49458BB}">
                <c15:showLeaderLines val="0"/>
              </c:ext>
            </c:extLst>
          </c:dLbls>
          <c:cat>
            <c:strRef>
              <c:f>Sheet1!$A$2:$A$9</c:f>
              <c:strCache>
                <c:ptCount val="8"/>
                <c:pt idx="0">
                  <c:v>Does not charge charities fees to register or submit accounts</c:v>
                </c:pt>
                <c:pt idx="1">
                  <c:v>Builds trust in the Scottish charity sector</c:v>
                </c:pt>
                <c:pt idx="2">
                  <c:v>The charity regulator is independent of Government</c:v>
                </c:pt>
                <c:pt idx="3">
                  <c:v>Supports charities in meeting their legal requirements</c:v>
                </c:pt>
                <c:pt idx="4">
                  <c:v>Has a publicly accessible register of all charities</c:v>
                </c:pt>
                <c:pt idx="5">
                  <c:v>Makes the public aware that all charities in Scotland are regulated</c:v>
                </c:pt>
                <c:pt idx="6">
                  <c:v>Makes the public aware that it has taken action on misconduct</c:v>
                </c:pt>
                <c:pt idx="7">
                  <c:v>Takes action where there has been misconduct in a charity</c:v>
                </c:pt>
              </c:strCache>
            </c:strRef>
          </c:cat>
          <c:val>
            <c:numRef>
              <c:f>Sheet1!$D$2:$D$9</c:f>
              <c:numCache>
                <c:formatCode>0%</c:formatCode>
                <c:ptCount val="8"/>
                <c:pt idx="0">
                  <c:v>0.14000000000000001</c:v>
                </c:pt>
                <c:pt idx="1">
                  <c:v>8.0000000000000043E-2</c:v>
                </c:pt>
                <c:pt idx="2">
                  <c:v>9.0000000000000024E-2</c:v>
                </c:pt>
                <c:pt idx="3">
                  <c:v>7.0000000000000021E-2</c:v>
                </c:pt>
                <c:pt idx="4">
                  <c:v>7.0000000000000021E-2</c:v>
                </c:pt>
                <c:pt idx="5">
                  <c:v>7.0000000000000021E-2</c:v>
                </c:pt>
                <c:pt idx="6">
                  <c:v>0.05</c:v>
                </c:pt>
                <c:pt idx="7">
                  <c:v>0.05</c:v>
                </c:pt>
              </c:numCache>
            </c:numRef>
          </c:val>
        </c:ser>
        <c:ser>
          <c:idx val="2"/>
          <c:order val="3"/>
          <c:tx>
            <c:strRef>
              <c:f>Sheet1!$E$1</c:f>
              <c:strCache>
                <c:ptCount val="1"/>
                <c:pt idx="0">
                  <c:v>Quite important</c:v>
                </c:pt>
              </c:strCache>
            </c:strRef>
          </c:tx>
          <c:spPr>
            <a:solidFill>
              <a:srgbClr val="92D050"/>
            </a:solidFill>
          </c:spPr>
          <c:dLbls>
            <c:spPr>
              <a:noFill/>
              <a:ln>
                <a:noFill/>
              </a:ln>
              <a:effectLst/>
            </c:spPr>
            <c:showVal val="1"/>
            <c:extLst>
              <c:ext xmlns:c15="http://schemas.microsoft.com/office/drawing/2012/chart" uri="{CE6537A1-D6FC-4f65-9D91-7224C49458BB}">
                <c15:showLeaderLines val="0"/>
              </c:ext>
            </c:extLst>
          </c:dLbls>
          <c:cat>
            <c:strRef>
              <c:f>Sheet1!$A$2:$A$9</c:f>
              <c:strCache>
                <c:ptCount val="8"/>
                <c:pt idx="0">
                  <c:v>Does not charge charities fees to register or submit accounts</c:v>
                </c:pt>
                <c:pt idx="1">
                  <c:v>Builds trust in the Scottish charity sector</c:v>
                </c:pt>
                <c:pt idx="2">
                  <c:v>The charity regulator is independent of Government</c:v>
                </c:pt>
                <c:pt idx="3">
                  <c:v>Supports charities in meeting their legal requirements</c:v>
                </c:pt>
                <c:pt idx="4">
                  <c:v>Has a publicly accessible register of all charities</c:v>
                </c:pt>
                <c:pt idx="5">
                  <c:v>Makes the public aware that all charities in Scotland are regulated</c:v>
                </c:pt>
                <c:pt idx="6">
                  <c:v>Makes the public aware that it has taken action on misconduct</c:v>
                </c:pt>
                <c:pt idx="7">
                  <c:v>Takes action where there has been misconduct in a charity</c:v>
                </c:pt>
              </c:strCache>
            </c:strRef>
          </c:cat>
          <c:val>
            <c:numRef>
              <c:f>Sheet1!$E$2:$E$9</c:f>
              <c:numCache>
                <c:formatCode>0%</c:formatCode>
                <c:ptCount val="8"/>
                <c:pt idx="0">
                  <c:v>0.36000000000000032</c:v>
                </c:pt>
                <c:pt idx="1">
                  <c:v>0.39000000000000068</c:v>
                </c:pt>
                <c:pt idx="2">
                  <c:v>0.31000000000000061</c:v>
                </c:pt>
                <c:pt idx="3">
                  <c:v>0.37000000000000038</c:v>
                </c:pt>
                <c:pt idx="4">
                  <c:v>0.33000000000000085</c:v>
                </c:pt>
                <c:pt idx="5">
                  <c:v>0.34</c:v>
                </c:pt>
                <c:pt idx="6">
                  <c:v>0.29000000000000031</c:v>
                </c:pt>
                <c:pt idx="7">
                  <c:v>0.19</c:v>
                </c:pt>
              </c:numCache>
            </c:numRef>
          </c:val>
        </c:ser>
        <c:ser>
          <c:idx val="3"/>
          <c:order val="4"/>
          <c:tx>
            <c:strRef>
              <c:f>Sheet1!$F$1</c:f>
              <c:strCache>
                <c:ptCount val="1"/>
                <c:pt idx="0">
                  <c:v>Very important</c:v>
                </c:pt>
              </c:strCache>
            </c:strRef>
          </c:tx>
          <c:spPr>
            <a:solidFill>
              <a:srgbClr val="00B050"/>
            </a:solidFill>
          </c:spPr>
          <c:dLbls>
            <c:spPr>
              <a:noFill/>
              <a:ln>
                <a:noFill/>
              </a:ln>
              <a:effectLst/>
            </c:spPr>
            <c:showVal val="1"/>
            <c:extLst>
              <c:ext xmlns:c15="http://schemas.microsoft.com/office/drawing/2012/chart" uri="{CE6537A1-D6FC-4f65-9D91-7224C49458BB}">
                <c15:showLeaderLines val="0"/>
              </c:ext>
            </c:extLst>
          </c:dLbls>
          <c:cat>
            <c:strRef>
              <c:f>Sheet1!$A$2:$A$9</c:f>
              <c:strCache>
                <c:ptCount val="8"/>
                <c:pt idx="0">
                  <c:v>Does not charge charities fees to register or submit accounts</c:v>
                </c:pt>
                <c:pt idx="1">
                  <c:v>Builds trust in the Scottish charity sector</c:v>
                </c:pt>
                <c:pt idx="2">
                  <c:v>The charity regulator is independent of Government</c:v>
                </c:pt>
                <c:pt idx="3">
                  <c:v>Supports charities in meeting their legal requirements</c:v>
                </c:pt>
                <c:pt idx="4">
                  <c:v>Has a publicly accessible register of all charities</c:v>
                </c:pt>
                <c:pt idx="5">
                  <c:v>Makes the public aware that all charities in Scotland are regulated</c:v>
                </c:pt>
                <c:pt idx="6">
                  <c:v>Makes the public aware that it has taken action on misconduct</c:v>
                </c:pt>
                <c:pt idx="7">
                  <c:v>Takes action where there has been misconduct in a charity</c:v>
                </c:pt>
              </c:strCache>
            </c:strRef>
          </c:cat>
          <c:val>
            <c:numRef>
              <c:f>Sheet1!$F$2:$F$9</c:f>
              <c:numCache>
                <c:formatCode>0%</c:formatCode>
                <c:ptCount val="8"/>
                <c:pt idx="0">
                  <c:v>0.41000000000000031</c:v>
                </c:pt>
                <c:pt idx="1">
                  <c:v>0.47000000000000008</c:v>
                </c:pt>
                <c:pt idx="2">
                  <c:v>0.51</c:v>
                </c:pt>
                <c:pt idx="3">
                  <c:v>0.5</c:v>
                </c:pt>
                <c:pt idx="4">
                  <c:v>0.54</c:v>
                </c:pt>
                <c:pt idx="5">
                  <c:v>0.54</c:v>
                </c:pt>
                <c:pt idx="6">
                  <c:v>0.60000000000000064</c:v>
                </c:pt>
                <c:pt idx="7">
                  <c:v>0.71000000000000063</c:v>
                </c:pt>
              </c:numCache>
            </c:numRef>
          </c:val>
        </c:ser>
        <c:dLbls>
          <c:showVal val="1"/>
        </c:dLbls>
        <c:overlap val="100"/>
        <c:axId val="85257600"/>
        <c:axId val="109393024"/>
      </c:barChart>
      <c:catAx>
        <c:axId val="85257600"/>
        <c:scaling>
          <c:orientation val="minMax"/>
        </c:scaling>
        <c:axPos val="l"/>
        <c:numFmt formatCode="General" sourceLinked="1"/>
        <c:tickLblPos val="nextTo"/>
        <c:txPr>
          <a:bodyPr rot="0" vert="horz"/>
          <a:lstStyle/>
          <a:p>
            <a:pPr>
              <a:defRPr/>
            </a:pPr>
            <a:endParaRPr lang="en-US"/>
          </a:p>
        </c:txPr>
        <c:crossAx val="109393024"/>
        <c:crosses val="autoZero"/>
        <c:auto val="1"/>
        <c:lblAlgn val="ctr"/>
        <c:lblOffset val="100"/>
        <c:tickLblSkip val="1"/>
        <c:tickMarkSkip val="1"/>
      </c:catAx>
      <c:valAx>
        <c:axId val="109393024"/>
        <c:scaling>
          <c:orientation val="minMax"/>
          <c:max val="1"/>
        </c:scaling>
        <c:delete val="1"/>
        <c:axPos val="b"/>
        <c:numFmt formatCode="0%" sourceLinked="1"/>
        <c:tickLblPos val="none"/>
        <c:crossAx val="85257600"/>
        <c:crosses val="autoZero"/>
        <c:crossBetween val="between"/>
      </c:valAx>
    </c:plotArea>
    <c:legend>
      <c:legendPos val="r"/>
      <c:layout>
        <c:manualLayout>
          <c:xMode val="edge"/>
          <c:yMode val="edge"/>
          <c:x val="7.1521095237118163E-3"/>
          <c:y val="1.7738837573855735E-3"/>
          <c:w val="0.83838022627115527"/>
          <c:h val="0.1396672599731924"/>
        </c:manualLayout>
      </c:layout>
    </c:legend>
    <c:plotVisOnly val="1"/>
    <c:dispBlanksAs val="gap"/>
  </c:chart>
  <c:txPr>
    <a:bodyPr/>
    <a:lstStyle/>
    <a:p>
      <a:pPr>
        <a:defRPr sz="14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25"/>
          <c:w val="0.74554798890912677"/>
          <c:h val="0.82216242921283156"/>
        </c:manualLayout>
      </c:layout>
      <c:barChart>
        <c:barDir val="col"/>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Sheet1!$A$2:$A$3</c:f>
              <c:strCache>
                <c:ptCount val="2"/>
                <c:pt idx="0">
                  <c:v>2014 (B:1,000)</c:v>
                </c:pt>
                <c:pt idx="1">
                  <c:v>2016 (B:1,010)</c:v>
                </c:pt>
              </c:strCache>
            </c:strRef>
          </c:cat>
          <c:val>
            <c:numRef>
              <c:f>Sheet1!$B$2:$B$3</c:f>
              <c:numCache>
                <c:formatCode>0%</c:formatCode>
                <c:ptCount val="2"/>
                <c:pt idx="0">
                  <c:v>4.0000000000000022E-2</c:v>
                </c:pt>
                <c:pt idx="1">
                  <c:v>4.0000000000000022E-2</c:v>
                </c:pt>
              </c:numCache>
            </c:numRef>
          </c:val>
        </c:ser>
        <c:ser>
          <c:idx val="0"/>
          <c:order val="1"/>
          <c:tx>
            <c:strRef>
              <c:f>Sheet1!$C$1</c:f>
              <c:strCache>
                <c:ptCount val="1"/>
                <c:pt idx="0">
                  <c:v>Very unimportant</c:v>
                </c:pt>
              </c:strCache>
            </c:strRef>
          </c:tx>
          <c:spPr>
            <a:solidFill>
              <a:srgbClr val="FF0000"/>
            </a:solidFill>
          </c:spPr>
          <c:dLbls>
            <c:delete val="1"/>
          </c:dLbls>
          <c:cat>
            <c:strRef>
              <c:f>Sheet1!$A$2:$A$3</c:f>
              <c:strCache>
                <c:ptCount val="2"/>
                <c:pt idx="0">
                  <c:v>2014 (B:1,000)</c:v>
                </c:pt>
                <c:pt idx="1">
                  <c:v>2016 (B:1,010)</c:v>
                </c:pt>
              </c:strCache>
            </c:strRef>
          </c:cat>
          <c:val>
            <c:numRef>
              <c:f>Sheet1!$C$2:$C$3</c:f>
              <c:numCache>
                <c:formatCode>0%</c:formatCode>
                <c:ptCount val="2"/>
                <c:pt idx="0">
                  <c:v>1.0000000000000005E-2</c:v>
                </c:pt>
                <c:pt idx="1">
                  <c:v>1.0000000000000005E-2</c:v>
                </c:pt>
              </c:numCache>
            </c:numRef>
          </c:val>
        </c:ser>
        <c:ser>
          <c:idx val="1"/>
          <c:order val="2"/>
          <c:tx>
            <c:strRef>
              <c:f>Sheet1!$D$1</c:f>
              <c:strCache>
                <c:ptCount val="1"/>
                <c:pt idx="0">
                  <c:v>Fairly unimportant</c:v>
                </c:pt>
              </c:strCache>
            </c:strRef>
          </c:tx>
          <c:spPr>
            <a:solidFill>
              <a:srgbClr val="FFC000"/>
            </a:solidFill>
          </c:spPr>
          <c:dLbls>
            <c:dLbl>
              <c:idx val="1"/>
              <c:delete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Sheet1!$A$2:$A$3</c:f>
              <c:strCache>
                <c:ptCount val="2"/>
                <c:pt idx="0">
                  <c:v>2014 (B:1,000)</c:v>
                </c:pt>
                <c:pt idx="1">
                  <c:v>2016 (B:1,010)</c:v>
                </c:pt>
              </c:strCache>
            </c:strRef>
          </c:cat>
          <c:val>
            <c:numRef>
              <c:f>Sheet1!$D$2:$D$3</c:f>
              <c:numCache>
                <c:formatCode>0%</c:formatCode>
                <c:ptCount val="2"/>
                <c:pt idx="1">
                  <c:v>1.0000000000000005E-2</c:v>
                </c:pt>
              </c:numCache>
            </c:numRef>
          </c:val>
        </c:ser>
        <c:ser>
          <c:idx val="2"/>
          <c:order val="3"/>
          <c:tx>
            <c:strRef>
              <c:f>Sheet1!$E$1</c:f>
              <c:strCache>
                <c:ptCount val="1"/>
                <c:pt idx="0">
                  <c:v>Neither important nor unimportant</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(B:1,000)</c:v>
                </c:pt>
                <c:pt idx="1">
                  <c:v>2016 (B:1,010)</c:v>
                </c:pt>
              </c:strCache>
            </c:strRef>
          </c:cat>
          <c:val>
            <c:numRef>
              <c:f>Sheet1!$E$2:$E$3</c:f>
              <c:numCache>
                <c:formatCode>0%</c:formatCode>
                <c:ptCount val="2"/>
                <c:pt idx="0">
                  <c:v>9.0000000000000024E-2</c:v>
                </c:pt>
                <c:pt idx="1">
                  <c:v>9.0000000000000024E-2</c:v>
                </c:pt>
              </c:numCache>
            </c:numRef>
          </c:val>
        </c:ser>
        <c:ser>
          <c:idx val="3"/>
          <c:order val="4"/>
          <c:tx>
            <c:strRef>
              <c:f>Sheet1!$F$1</c:f>
              <c:strCache>
                <c:ptCount val="1"/>
                <c:pt idx="0">
                  <c:v>Fairly important</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(B:1,000)</c:v>
                </c:pt>
                <c:pt idx="1">
                  <c:v>2016 (B:1,010)</c:v>
                </c:pt>
              </c:strCache>
            </c:strRef>
          </c:cat>
          <c:val>
            <c:numRef>
              <c:f>Sheet1!$F$2:$F$3</c:f>
              <c:numCache>
                <c:formatCode>0%</c:formatCode>
                <c:ptCount val="2"/>
                <c:pt idx="0">
                  <c:v>0.29000000000000031</c:v>
                </c:pt>
                <c:pt idx="1">
                  <c:v>0.29000000000000031</c:v>
                </c:pt>
              </c:numCache>
            </c:numRef>
          </c:val>
        </c:ser>
        <c:ser>
          <c:idx val="5"/>
          <c:order val="5"/>
          <c:tx>
            <c:strRef>
              <c:f>Sheet1!$G$1</c:f>
              <c:strCache>
                <c:ptCount val="1"/>
                <c:pt idx="0">
                  <c:v>Very important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(B:1,000)</c:v>
                </c:pt>
                <c:pt idx="1">
                  <c:v>2016 (B:1,010)</c:v>
                </c:pt>
              </c:strCache>
            </c:strRef>
          </c:cat>
          <c:val>
            <c:numRef>
              <c:f>Sheet1!$G$2:$G$3</c:f>
              <c:numCache>
                <c:formatCode>0%</c:formatCode>
                <c:ptCount val="2"/>
                <c:pt idx="0">
                  <c:v>0.56000000000000005</c:v>
                </c:pt>
                <c:pt idx="1">
                  <c:v>0.55000000000000004</c:v>
                </c:pt>
              </c:numCache>
            </c:numRef>
          </c:val>
        </c:ser>
        <c:dLbls>
          <c:showVal val="1"/>
        </c:dLbls>
        <c:overlap val="100"/>
        <c:axId val="109708416"/>
        <c:axId val="109709952"/>
      </c:barChart>
      <c:catAx>
        <c:axId val="109708416"/>
        <c:scaling>
          <c:orientation val="minMax"/>
        </c:scaling>
        <c:axPos val="b"/>
        <c:numFmt formatCode="General" sourceLinked="1"/>
        <c:tickLblPos val="nextTo"/>
        <c:txPr>
          <a:bodyPr rot="0" vert="horz"/>
          <a:lstStyle/>
          <a:p>
            <a:pPr>
              <a:defRPr sz="1400"/>
            </a:pPr>
            <a:endParaRPr lang="en-US"/>
          </a:p>
        </c:txPr>
        <c:crossAx val="109709952"/>
        <c:crosses val="autoZero"/>
        <c:auto val="1"/>
        <c:lblAlgn val="ctr"/>
        <c:lblOffset val="100"/>
        <c:tickLblSkip val="1"/>
        <c:tickMarkSkip val="1"/>
      </c:catAx>
      <c:valAx>
        <c:axId val="109709952"/>
        <c:scaling>
          <c:orientation val="minMax"/>
          <c:max val="1"/>
        </c:scaling>
        <c:delete val="1"/>
        <c:axPos val="l"/>
        <c:numFmt formatCode="0%" sourceLinked="1"/>
        <c:tickLblPos val="none"/>
        <c:crossAx val="109708416"/>
        <c:crosses val="autoZero"/>
        <c:crossBetween val="between"/>
      </c:valAx>
    </c:plotArea>
    <c:legend>
      <c:legendPos val="r"/>
      <c:layout>
        <c:manualLayout>
          <c:xMode val="edge"/>
          <c:yMode val="edge"/>
          <c:x val="8.773841852429411E-3"/>
          <c:y val="0.13992233667869974"/>
          <c:w val="0.23774653945657748"/>
          <c:h val="0.8316967645214076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style val="27"/>
  <c:chart>
    <c:autoTitleDeleted val="1"/>
    <c:plotArea>
      <c:layout/>
      <c:barChart>
        <c:barDir val="bar"/>
        <c:grouping val="clustered"/>
        <c:ser>
          <c:idx val="0"/>
          <c:order val="0"/>
          <c:tx>
            <c:strRef>
              <c:f>Sheet1!$B$1</c:f>
              <c:strCache>
                <c:ptCount val="1"/>
                <c:pt idx="0">
                  <c:v>Pre</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Sheet1!$B$2:$B$5</c:f>
              <c:numCache>
                <c:formatCode>0%</c:formatCode>
                <c:ptCount val="4"/>
                <c:pt idx="0">
                  <c:v>0.55000000000000004</c:v>
                </c:pt>
                <c:pt idx="1">
                  <c:v>0.25</c:v>
                </c:pt>
                <c:pt idx="2">
                  <c:v>0.05</c:v>
                </c:pt>
                <c:pt idx="3">
                  <c:v>0.15000000000000024</c:v>
                </c:pt>
              </c:numCache>
            </c:numRef>
          </c:val>
        </c:ser>
        <c:ser>
          <c:idx val="1"/>
          <c:order val="1"/>
          <c:tx>
            <c:strRef>
              <c:f>Sheet1!$C$1</c:f>
              <c:strCache>
                <c:ptCount val="1"/>
                <c:pt idx="0">
                  <c:v>Post</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Sheet1!$C$2:$C$5</c:f>
              <c:numCache>
                <c:formatCode>0%</c:formatCode>
                <c:ptCount val="4"/>
                <c:pt idx="0">
                  <c:v>0.65000000000000879</c:v>
                </c:pt>
                <c:pt idx="1">
                  <c:v>0.15000000000000024</c:v>
                </c:pt>
                <c:pt idx="2">
                  <c:v>0.1</c:v>
                </c:pt>
                <c:pt idx="3">
                  <c:v>0.1</c:v>
                </c:pt>
              </c:numCache>
            </c:numRef>
          </c:val>
        </c:ser>
        <c:dLbls>
          <c:showVal val="1"/>
        </c:dLbls>
        <c:axId val="93197440"/>
        <c:axId val="93198976"/>
      </c:barChart>
      <c:catAx>
        <c:axId val="93197440"/>
        <c:scaling>
          <c:orientation val="maxMin"/>
        </c:scaling>
        <c:axPos val="l"/>
        <c:numFmt formatCode="General" sourceLinked="0"/>
        <c:tickLblPos val="nextTo"/>
        <c:crossAx val="93198976"/>
        <c:crosses val="autoZero"/>
        <c:auto val="1"/>
        <c:lblAlgn val="ctr"/>
        <c:lblOffset val="100"/>
      </c:catAx>
      <c:valAx>
        <c:axId val="93198976"/>
        <c:scaling>
          <c:orientation val="minMax"/>
        </c:scaling>
        <c:axPos val="t"/>
        <c:numFmt formatCode="0%" sourceLinked="1"/>
        <c:tickLblPos val="nextTo"/>
        <c:crossAx val="93197440"/>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view3D>
      <c:rotX val="20"/>
      <c:rotY val="20"/>
      <c:perspective val="10"/>
    </c:view3D>
    <c:plotArea>
      <c:layout/>
      <c:pie3DChart>
        <c:varyColors val="1"/>
        <c:ser>
          <c:idx val="0"/>
          <c:order val="0"/>
          <c:tx>
            <c:strRef>
              <c:f>Sheet1!$B$1</c:f>
              <c:strCache>
                <c:ptCount val="1"/>
                <c:pt idx="0">
                  <c:v>Column1</c:v>
                </c:pt>
              </c:strCache>
            </c:strRef>
          </c:tx>
          <c:dLbls>
            <c:spPr>
              <a:noFill/>
              <a:ln>
                <a:noFill/>
              </a:ln>
              <a:effectLst/>
            </c:spPr>
            <c:dLblPos val="outEnd"/>
            <c:showVal val="1"/>
            <c:showLeaderLines val="1"/>
            <c:extLst>
              <c:ext xmlns:c15="http://schemas.microsoft.com/office/drawing/2012/chart" uri="{CE6537A1-D6FC-4f65-9D91-7224C49458BB}"/>
            </c:extLst>
          </c:dLbls>
          <c:cat>
            <c:strRef>
              <c:f>Sheet1!$A$2:$A$5</c:f>
              <c:strCache>
                <c:ptCount val="4"/>
                <c:pt idx="0">
                  <c:v>Yes, definitely</c:v>
                </c:pt>
                <c:pt idx="1">
                  <c:v>Yes, I think so</c:v>
                </c:pt>
                <c:pt idx="2">
                  <c:v>No</c:v>
                </c:pt>
                <c:pt idx="3">
                  <c:v>Don't know</c:v>
                </c:pt>
              </c:strCache>
            </c:strRef>
          </c:cat>
          <c:val>
            <c:numRef>
              <c:f>Sheet1!$B$2:$B$5</c:f>
              <c:numCache>
                <c:formatCode>0%</c:formatCode>
                <c:ptCount val="4"/>
                <c:pt idx="0">
                  <c:v>0.55000000000000004</c:v>
                </c:pt>
                <c:pt idx="1">
                  <c:v>0.25</c:v>
                </c:pt>
                <c:pt idx="2">
                  <c:v>0.05</c:v>
                </c:pt>
                <c:pt idx="3">
                  <c:v>0.15000000000000024</c:v>
                </c:pt>
              </c:numCache>
            </c:numRef>
          </c:val>
        </c:ser>
        <c:dLbls/>
      </c:pie3DChart>
    </c:plotArea>
    <c:legend>
      <c:legendPos val="r"/>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701E-3"/>
          <c:y val="2.1321332513402251E-3"/>
          <c:w val="0.99882634468925857"/>
          <c:h val="0.80729253918115651"/>
        </c:manualLayout>
      </c:layout>
      <c:barChart>
        <c:barDir val="col"/>
        <c:grouping val="clustered"/>
        <c:ser>
          <c:idx val="0"/>
          <c:order val="0"/>
          <c:tx>
            <c:strRef>
              <c:f>Sheet1!$A$2</c:f>
              <c:strCache>
                <c:ptCount val="1"/>
                <c:pt idx="0">
                  <c:v>2014 (B:1,000)</c:v>
                </c:pt>
              </c:strCache>
            </c:strRef>
          </c:tx>
          <c:spPr>
            <a:solidFill>
              <a:schemeClr val="accent3"/>
            </a:solidFill>
          </c:spPr>
          <c:dLbls>
            <c:dLbl>
              <c:idx val="1"/>
              <c:layout/>
              <c:tx>
                <c:rich>
                  <a:bodyPr/>
                  <a:lstStyle/>
                  <a:p>
                    <a:r>
                      <a:rPr lang="en-US" sz="1400" dirty="0" smtClean="0"/>
                      <a:t>8</a:t>
                    </a:r>
                    <a:r>
                      <a:rPr lang="en-US" dirty="0" smtClean="0"/>
                      <a:t>%</a:t>
                    </a:r>
                    <a:endParaRPr lang="en-US" dirty="0"/>
                  </a:p>
                </c:rich>
              </c:tx>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Sheet1!$B$1:$F$1</c:f>
              <c:strCache>
                <c:ptCount val="5"/>
                <c:pt idx="0">
                  <c:v>0-2
Not at all interested</c:v>
                </c:pt>
                <c:pt idx="1">
                  <c:v>3-4</c:v>
                </c:pt>
                <c:pt idx="2">
                  <c:v>5</c:v>
                </c:pt>
                <c:pt idx="3">
                  <c:v>6-7</c:v>
                </c:pt>
                <c:pt idx="4">
                  <c:v>8-10
Extremely Interested</c:v>
                </c:pt>
              </c:strCache>
            </c:strRef>
          </c:cat>
          <c:val>
            <c:numRef>
              <c:f>Sheet1!$B$2:$F$2</c:f>
              <c:numCache>
                <c:formatCode>0%</c:formatCode>
                <c:ptCount val="5"/>
                <c:pt idx="0">
                  <c:v>0.12000000000000001</c:v>
                </c:pt>
                <c:pt idx="1">
                  <c:v>0.12000000000000001</c:v>
                </c:pt>
                <c:pt idx="2">
                  <c:v>0.22</c:v>
                </c:pt>
                <c:pt idx="3">
                  <c:v>0.29000000000000004</c:v>
                </c:pt>
                <c:pt idx="4">
                  <c:v>0.25</c:v>
                </c:pt>
              </c:numCache>
            </c:numRef>
          </c:val>
        </c:ser>
        <c:ser>
          <c:idx val="1"/>
          <c:order val="1"/>
          <c:tx>
            <c:strRef>
              <c:f>Sheet1!$A$3</c:f>
              <c:strCache>
                <c:ptCount val="1"/>
                <c:pt idx="0">
                  <c:v>2016 (B:1,010)</c:v>
                </c:pt>
              </c:strCache>
            </c:strRef>
          </c:tx>
          <c:spPr>
            <a:solidFill>
              <a:schemeClr val="accent4"/>
            </a:solidFill>
          </c:spPr>
          <c:dLbls>
            <c:dLbl>
              <c:idx val="1"/>
              <c:layout/>
              <c:tx>
                <c:rich>
                  <a:bodyPr/>
                  <a:lstStyle/>
                  <a:p>
                    <a:r>
                      <a:rPr lang="en-US" sz="1400" dirty="0" smtClean="0"/>
                      <a:t>12</a:t>
                    </a:r>
                    <a:r>
                      <a:rPr lang="en-US" dirty="0" smtClean="0"/>
                      <a:t>%</a:t>
                    </a:r>
                    <a:endParaRPr lang="en-US" dirty="0"/>
                  </a:p>
                </c:rich>
              </c:tx>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Sheet1!$B$1:$F$1</c:f>
              <c:strCache>
                <c:ptCount val="5"/>
                <c:pt idx="0">
                  <c:v>0-2
Not at all interested</c:v>
                </c:pt>
                <c:pt idx="1">
                  <c:v>3-4</c:v>
                </c:pt>
                <c:pt idx="2">
                  <c:v>5</c:v>
                </c:pt>
                <c:pt idx="3">
                  <c:v>6-7</c:v>
                </c:pt>
                <c:pt idx="4">
                  <c:v>8-10
Extremely Interested</c:v>
                </c:pt>
              </c:strCache>
            </c:strRef>
          </c:cat>
          <c:val>
            <c:numRef>
              <c:f>Sheet1!$B$3:$F$3</c:f>
              <c:numCache>
                <c:formatCode>0%</c:formatCode>
                <c:ptCount val="5"/>
                <c:pt idx="0">
                  <c:v>0.13</c:v>
                </c:pt>
                <c:pt idx="1">
                  <c:v>0.11</c:v>
                </c:pt>
                <c:pt idx="2">
                  <c:v>0.21000000000000002</c:v>
                </c:pt>
                <c:pt idx="3">
                  <c:v>0.30000000000000004</c:v>
                </c:pt>
                <c:pt idx="4">
                  <c:v>0.25</c:v>
                </c:pt>
              </c:numCache>
            </c:numRef>
          </c:val>
        </c:ser>
        <c:dLbls>
          <c:showVal val="1"/>
        </c:dLbls>
        <c:axId val="73892224"/>
        <c:axId val="73893760"/>
      </c:barChart>
      <c:catAx>
        <c:axId val="73892224"/>
        <c:scaling>
          <c:orientation val="minMax"/>
        </c:scaling>
        <c:axPos val="b"/>
        <c:numFmt formatCode="General" sourceLinked="1"/>
        <c:tickLblPos val="nextTo"/>
        <c:txPr>
          <a:bodyPr rot="0" vert="horz"/>
          <a:lstStyle/>
          <a:p>
            <a:pPr>
              <a:defRPr sz="1400"/>
            </a:pPr>
            <a:endParaRPr lang="en-US"/>
          </a:p>
        </c:txPr>
        <c:crossAx val="73893760"/>
        <c:crosses val="autoZero"/>
        <c:auto val="1"/>
        <c:lblAlgn val="ctr"/>
        <c:lblOffset val="100"/>
        <c:tickLblSkip val="1"/>
        <c:tickMarkSkip val="1"/>
      </c:catAx>
      <c:valAx>
        <c:axId val="73893760"/>
        <c:scaling>
          <c:orientation val="minMax"/>
          <c:max val="1"/>
        </c:scaling>
        <c:delete val="1"/>
        <c:axPos val="l"/>
        <c:numFmt formatCode="0%" sourceLinked="1"/>
        <c:tickLblPos val="none"/>
        <c:crossAx val="73892224"/>
        <c:crosses val="autoZero"/>
        <c:crossBetween val="between"/>
        <c:majorUnit val="0.1"/>
      </c:valAx>
    </c:plotArea>
    <c:legend>
      <c:legendPos val="r"/>
      <c:layout>
        <c:manualLayout>
          <c:xMode val="edge"/>
          <c:yMode val="edge"/>
          <c:x val="0.70872882855860131"/>
          <c:y val="7.8305705003802392E-2"/>
          <c:w val="0.15776880805560894"/>
          <c:h val="0.19371620776219964"/>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title>
      <c:layout/>
    </c:title>
    <c:plotArea>
      <c:layout>
        <c:manualLayout>
          <c:layoutTarget val="inner"/>
          <c:xMode val="edge"/>
          <c:yMode val="edge"/>
          <c:x val="0.11573287875098118"/>
          <c:y val="0.16419422572178477"/>
          <c:w val="0.84646643396379573"/>
          <c:h val="0.65538013998250233"/>
        </c:manualLayout>
      </c:layout>
      <c:lineChart>
        <c:grouping val="standard"/>
        <c:ser>
          <c:idx val="0"/>
          <c:order val="0"/>
          <c:tx>
            <c:strRef>
              <c:f>Sheet1!$B$1</c:f>
              <c:strCache>
                <c:ptCount val="1"/>
                <c:pt idx="0">
                  <c:v>Mean Score
(Out of 10)</c:v>
                </c:pt>
              </c:strCache>
            </c:strRef>
          </c:tx>
          <c:marker>
            <c:symbol val="none"/>
          </c:marker>
          <c:dLbls>
            <c:spPr>
              <a:noFill/>
              <a:ln>
                <a:noFill/>
              </a:ln>
              <a:effectLst/>
            </c:spPr>
            <c:showVal val="1"/>
            <c:extLst>
              <c:ext xmlns:c15="http://schemas.microsoft.com/office/drawing/2012/chart" uri="{CE6537A1-D6FC-4f65-9D91-7224C49458BB}">
                <c15:showLeaderLines val="0"/>
              </c:ext>
            </c:extLst>
          </c:dLbls>
          <c:cat>
            <c:numRef>
              <c:f>Sheet1!$A$2:$A$3</c:f>
              <c:numCache>
                <c:formatCode>General</c:formatCode>
                <c:ptCount val="2"/>
                <c:pt idx="0">
                  <c:v>2014</c:v>
                </c:pt>
                <c:pt idx="1">
                  <c:v>2016</c:v>
                </c:pt>
              </c:numCache>
            </c:numRef>
          </c:cat>
          <c:val>
            <c:numRef>
              <c:f>Sheet1!$B$2:$B$3</c:f>
              <c:numCache>
                <c:formatCode>General</c:formatCode>
                <c:ptCount val="2"/>
                <c:pt idx="0">
                  <c:v>5.75</c:v>
                </c:pt>
                <c:pt idx="1">
                  <c:v>5.6899999999999995</c:v>
                </c:pt>
              </c:numCache>
            </c:numRef>
          </c:val>
        </c:ser>
        <c:dLbls/>
        <c:marker val="1"/>
        <c:axId val="73828224"/>
        <c:axId val="73829760"/>
      </c:lineChart>
      <c:catAx>
        <c:axId val="73828224"/>
        <c:scaling>
          <c:orientation val="minMax"/>
        </c:scaling>
        <c:axPos val="b"/>
        <c:numFmt formatCode="General" sourceLinked="1"/>
        <c:tickLblPos val="nextTo"/>
        <c:crossAx val="73829760"/>
        <c:crosses val="autoZero"/>
        <c:auto val="1"/>
        <c:lblAlgn val="ctr"/>
        <c:lblOffset val="100"/>
      </c:catAx>
      <c:valAx>
        <c:axId val="73829760"/>
        <c:scaling>
          <c:orientation val="minMax"/>
          <c:max val="7"/>
          <c:min val="5"/>
        </c:scaling>
        <c:axPos val="l"/>
        <c:numFmt formatCode="General" sourceLinked="1"/>
        <c:tickLblPos val="nextTo"/>
        <c:crossAx val="73828224"/>
        <c:crosses val="autoZero"/>
        <c:crossBetween val="between"/>
      </c:valAx>
    </c:plotArea>
    <c:plotVisOnly val="1"/>
    <c:dispBlanksAs val="gap"/>
  </c:chart>
  <c:spPr>
    <a:ln>
      <a:solidFill>
        <a:schemeClr val="accent1"/>
      </a:solidFill>
    </a:ln>
  </c:spPr>
  <c:txPr>
    <a:bodyPr/>
    <a:lstStyle/>
    <a:p>
      <a:pPr>
        <a:defRPr sz="14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5340434165145198"/>
          <c:y val="1.7353239835440615E-2"/>
          <c:w val="0.84659565834855466"/>
          <c:h val="0.95706253372713057"/>
        </c:manualLayout>
      </c:layout>
      <c:barChart>
        <c:barDir val="col"/>
        <c:grouping val="clustered"/>
        <c:ser>
          <c:idx val="4"/>
          <c:order val="0"/>
          <c:tx>
            <c:strRef>
              <c:f>Sheet1!$A$2</c:f>
              <c:strCache>
                <c:ptCount val="1"/>
                <c:pt idx="0">
                  <c:v>2011 (1,018)</c:v>
                </c:pt>
              </c:strCache>
            </c:strRef>
          </c:tx>
          <c:spPr>
            <a:solidFill>
              <a:schemeClr val="accent2"/>
            </a:solidFill>
          </c:spP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1.0149815951177305E-2"/>
                  <c:y val="-9.3324175724775853E-3"/>
                </c:manualLayout>
              </c:layout>
              <c:showVal val="1"/>
              <c:extLst>
                <c:ext xmlns:c15="http://schemas.microsoft.com/office/drawing/2012/chart" uri="{CE6537A1-D6FC-4f65-9D91-7224C49458BB}"/>
              </c:extLst>
            </c:dLbl>
            <c:dLbl>
              <c:idx val="4"/>
              <c:layout>
                <c:manualLayout>
                  <c:x val="-1.3545749644958506E-2"/>
                  <c:y val="-6.3963497834717154E-3"/>
                </c:manualLayout>
              </c:layout>
              <c:showVal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Sheet1!$B$1:$H$1</c:f>
              <c:strCache>
                <c:ptCount val="7"/>
                <c:pt idx="0">
                  <c:v>Used a service provided by a charity</c:v>
                </c:pt>
                <c:pt idx="1">
                  <c:v>Received money/help from a charity</c:v>
                </c:pt>
                <c:pt idx="2">
                  <c:v>Charity advisor</c:v>
                </c:pt>
                <c:pt idx="3">
                  <c:v>Member of a charity's executive or management committee</c:v>
                </c:pt>
                <c:pt idx="4">
                  <c:v>Volunteer</c:v>
                </c:pt>
                <c:pt idx="5">
                  <c:v>Trustee</c:v>
                </c:pt>
                <c:pt idx="6">
                  <c:v>Paid Employee</c:v>
                </c:pt>
              </c:strCache>
            </c:strRef>
          </c:cat>
          <c:val>
            <c:numRef>
              <c:f>Sheet1!$B$2:$H$2</c:f>
              <c:numCache>
                <c:formatCode>0%</c:formatCode>
                <c:ptCount val="7"/>
                <c:pt idx="0">
                  <c:v>9.0000000000000024E-2</c:v>
                </c:pt>
                <c:pt idx="1">
                  <c:v>2.0000000000000007E-2</c:v>
                </c:pt>
                <c:pt idx="2">
                  <c:v>1.0000000000000004E-2</c:v>
                </c:pt>
                <c:pt idx="3">
                  <c:v>2.0000000000000007E-2</c:v>
                </c:pt>
                <c:pt idx="4">
                  <c:v>0.2</c:v>
                </c:pt>
                <c:pt idx="5">
                  <c:v>2.0000000000000007E-2</c:v>
                </c:pt>
                <c:pt idx="6">
                  <c:v>0.05</c:v>
                </c:pt>
              </c:numCache>
            </c:numRef>
          </c:val>
        </c:ser>
        <c:ser>
          <c:idx val="0"/>
          <c:order val="1"/>
          <c:tx>
            <c:strRef>
              <c:f>Sheet1!$A$3</c:f>
              <c:strCache>
                <c:ptCount val="1"/>
                <c:pt idx="0">
                  <c:v>2014 (1,000)</c:v>
                </c:pt>
              </c:strCache>
            </c:strRef>
          </c:tx>
          <c:spPr>
            <a:solidFill>
              <a:schemeClr val="accent3"/>
            </a:solidFill>
          </c:spPr>
          <c:dLbls>
            <c:dLbl>
              <c:idx val="2"/>
              <c:layout>
                <c:manualLayout>
                  <c:x val="2.3189287888009863E-2"/>
                  <c:y val="0"/>
                </c:manualLayout>
              </c:layout>
              <c:showVal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1.8391264542161581E-3"/>
                  <c:y val="-4.4274071871619304E-3"/>
                </c:manualLayout>
              </c:layout>
              <c:showVal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1.5826739703793877E-3"/>
                  <c:y val="-3.9380980282692586E-3"/>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Sheet1!$B$1:$H$1</c:f>
              <c:strCache>
                <c:ptCount val="7"/>
                <c:pt idx="0">
                  <c:v>Used a service provided by a charity</c:v>
                </c:pt>
                <c:pt idx="1">
                  <c:v>Received money/help from a charity</c:v>
                </c:pt>
                <c:pt idx="2">
                  <c:v>Charity advisor</c:v>
                </c:pt>
                <c:pt idx="3">
                  <c:v>Member of a charity's executive or management committee</c:v>
                </c:pt>
                <c:pt idx="4">
                  <c:v>Volunteer</c:v>
                </c:pt>
                <c:pt idx="5">
                  <c:v>Trustee</c:v>
                </c:pt>
                <c:pt idx="6">
                  <c:v>Paid Employee</c:v>
                </c:pt>
              </c:strCache>
            </c:strRef>
          </c:cat>
          <c:val>
            <c:numRef>
              <c:f>Sheet1!$B$3:$H$3</c:f>
              <c:numCache>
                <c:formatCode>0%</c:formatCode>
                <c:ptCount val="7"/>
                <c:pt idx="0">
                  <c:v>0.22</c:v>
                </c:pt>
                <c:pt idx="1">
                  <c:v>4.0000000000000015E-2</c:v>
                </c:pt>
                <c:pt idx="2">
                  <c:v>0</c:v>
                </c:pt>
                <c:pt idx="3">
                  <c:v>3.0000000000000002E-2</c:v>
                </c:pt>
                <c:pt idx="4">
                  <c:v>0.23</c:v>
                </c:pt>
                <c:pt idx="5">
                  <c:v>2.0000000000000007E-2</c:v>
                </c:pt>
                <c:pt idx="6">
                  <c:v>4.0000000000000015E-2</c:v>
                </c:pt>
              </c:numCache>
            </c:numRef>
          </c:val>
        </c:ser>
        <c:ser>
          <c:idx val="1"/>
          <c:order val="2"/>
          <c:tx>
            <c:strRef>
              <c:f>Sheet1!$A$4</c:f>
              <c:strCache>
                <c:ptCount val="1"/>
                <c:pt idx="0">
                  <c:v>2016 (1,010)</c:v>
                </c:pt>
              </c:strCache>
            </c:strRef>
          </c:tx>
          <c:spPr>
            <a:solidFill>
              <a:schemeClr val="accent4"/>
            </a:solidFill>
          </c:spPr>
          <c:dLbls>
            <c:dLbl>
              <c:idx val="0"/>
              <c:layout>
                <c:manualLayout>
                  <c:x val="5.1531750862243864E-3"/>
                  <c:y val="5.8953346638399252E-3"/>
                </c:manualLayout>
              </c:layout>
              <c:showVal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4"/>
              <c:layout>
                <c:manualLayout>
                  <c:x val="4.3379995942382787E-3"/>
                  <c:y val="-1.0567502848273083E-2"/>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Sheet1!$B$1:$H$1</c:f>
              <c:strCache>
                <c:ptCount val="7"/>
                <c:pt idx="0">
                  <c:v>Used a service provided by a charity</c:v>
                </c:pt>
                <c:pt idx="1">
                  <c:v>Received money/help from a charity</c:v>
                </c:pt>
                <c:pt idx="2">
                  <c:v>Charity advisor</c:v>
                </c:pt>
                <c:pt idx="3">
                  <c:v>Member of a charity's executive or management committee</c:v>
                </c:pt>
                <c:pt idx="4">
                  <c:v>Volunteer</c:v>
                </c:pt>
                <c:pt idx="5">
                  <c:v>Trustee</c:v>
                </c:pt>
                <c:pt idx="6">
                  <c:v>Paid Employee</c:v>
                </c:pt>
              </c:strCache>
            </c:strRef>
          </c:cat>
          <c:val>
            <c:numRef>
              <c:f>Sheet1!$B$4:$H$4</c:f>
              <c:numCache>
                <c:formatCode>0%</c:formatCode>
                <c:ptCount val="7"/>
                <c:pt idx="0">
                  <c:v>0.21000000000000005</c:v>
                </c:pt>
                <c:pt idx="1">
                  <c:v>0.05</c:v>
                </c:pt>
                <c:pt idx="2">
                  <c:v>1.0000000000000004E-2</c:v>
                </c:pt>
                <c:pt idx="3">
                  <c:v>3.0000000000000002E-2</c:v>
                </c:pt>
                <c:pt idx="4">
                  <c:v>0.24000000000000005</c:v>
                </c:pt>
                <c:pt idx="5">
                  <c:v>3.0000000000000002E-2</c:v>
                </c:pt>
                <c:pt idx="6">
                  <c:v>6.0000000000000019E-2</c:v>
                </c:pt>
              </c:numCache>
            </c:numRef>
          </c:val>
        </c:ser>
        <c:dLbls>
          <c:showVal val="1"/>
        </c:dLbls>
        <c:axId val="74764672"/>
        <c:axId val="74766208"/>
      </c:barChart>
      <c:catAx>
        <c:axId val="74764672"/>
        <c:scaling>
          <c:orientation val="minMax"/>
        </c:scaling>
        <c:axPos val="b"/>
        <c:numFmt formatCode="General" sourceLinked="1"/>
        <c:tickLblPos val="nextTo"/>
        <c:txPr>
          <a:bodyPr rot="0" vert="horz"/>
          <a:lstStyle/>
          <a:p>
            <a:pPr>
              <a:defRPr sz="1400"/>
            </a:pPr>
            <a:endParaRPr lang="en-US"/>
          </a:p>
        </c:txPr>
        <c:crossAx val="74766208"/>
        <c:crosses val="autoZero"/>
        <c:auto val="1"/>
        <c:lblAlgn val="ctr"/>
        <c:lblOffset val="100"/>
        <c:tickLblSkip val="1"/>
        <c:tickMarkSkip val="1"/>
      </c:catAx>
      <c:valAx>
        <c:axId val="74766208"/>
        <c:scaling>
          <c:orientation val="minMax"/>
          <c:max val="1"/>
        </c:scaling>
        <c:delete val="1"/>
        <c:axPos val="l"/>
        <c:numFmt formatCode="0%" sourceLinked="1"/>
        <c:tickLblPos val="none"/>
        <c:crossAx val="74764672"/>
        <c:crosses val="autoZero"/>
        <c:crossBetween val="between"/>
      </c:valAx>
    </c:plotArea>
    <c:legend>
      <c:legendPos val="r"/>
      <c:layout>
        <c:manualLayout>
          <c:xMode val="edge"/>
          <c:yMode val="edge"/>
          <c:x val="0.84741504109411103"/>
          <c:y val="7.2958996573558851E-2"/>
          <c:w val="0.12018614323392192"/>
          <c:h val="0.18585085626974437"/>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6.5969312882539089E-3"/>
          <c:y val="0"/>
          <c:w val="0.98702074534090956"/>
          <c:h val="0.87081795473400569"/>
        </c:manualLayout>
      </c:layout>
      <c:barChart>
        <c:barDir val="col"/>
        <c:grouping val="clustered"/>
        <c:ser>
          <c:idx val="4"/>
          <c:order val="0"/>
          <c:tx>
            <c:strRef>
              <c:f>Sheet1!$A$2</c:f>
              <c:strCache>
                <c:ptCount val="1"/>
                <c:pt idx="0">
                  <c:v>2011 (B:1,018)</c:v>
                </c:pt>
              </c:strCache>
            </c:strRef>
          </c:tx>
          <c:spPr>
            <a:solidFill>
              <a:schemeClr val="accent2"/>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Sheet1!$B$1:$F$1</c:f>
              <c:strCache>
                <c:ptCount val="5"/>
                <c:pt idx="0">
                  <c:v>Yes (Any)</c:v>
                </c:pt>
                <c:pt idx="1">
                  <c:v>Yes (Money)</c:v>
                </c:pt>
                <c:pt idx="2">
                  <c:v>Yes (Goods)</c:v>
                </c:pt>
                <c:pt idx="3">
                  <c:v>Yes (Time)</c:v>
                </c:pt>
                <c:pt idx="4">
                  <c:v>No/decline to say</c:v>
                </c:pt>
              </c:strCache>
            </c:strRef>
          </c:cat>
          <c:val>
            <c:numRef>
              <c:f>Sheet1!$B$2:$F$2</c:f>
              <c:numCache>
                <c:formatCode>0%</c:formatCode>
                <c:ptCount val="5"/>
                <c:pt idx="0">
                  <c:v>0.89</c:v>
                </c:pt>
                <c:pt idx="1">
                  <c:v>0.73000000000000065</c:v>
                </c:pt>
                <c:pt idx="2">
                  <c:v>0.44</c:v>
                </c:pt>
                <c:pt idx="3">
                  <c:v>0.21000000000000021</c:v>
                </c:pt>
                <c:pt idx="4">
                  <c:v>0.11</c:v>
                </c:pt>
              </c:numCache>
            </c:numRef>
          </c:val>
        </c:ser>
        <c:ser>
          <c:idx val="0"/>
          <c:order val="1"/>
          <c:tx>
            <c:strRef>
              <c:f>Sheet1!$A$3</c:f>
              <c:strCache>
                <c:ptCount val="1"/>
                <c:pt idx="0">
                  <c:v>2014 (B:1,000)</c:v>
                </c:pt>
              </c:strCache>
            </c:strRef>
          </c:tx>
          <c:spPr>
            <a:solidFill>
              <a:schemeClr val="accent3"/>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Sheet1!$B$1:$F$1</c:f>
              <c:strCache>
                <c:ptCount val="5"/>
                <c:pt idx="0">
                  <c:v>Yes (Any)</c:v>
                </c:pt>
                <c:pt idx="1">
                  <c:v>Yes (Money)</c:v>
                </c:pt>
                <c:pt idx="2">
                  <c:v>Yes (Goods)</c:v>
                </c:pt>
                <c:pt idx="3">
                  <c:v>Yes (Time)</c:v>
                </c:pt>
                <c:pt idx="4">
                  <c:v>No/decline to say</c:v>
                </c:pt>
              </c:strCache>
            </c:strRef>
          </c:cat>
          <c:val>
            <c:numRef>
              <c:f>Sheet1!$B$3:$F$3</c:f>
              <c:numCache>
                <c:formatCode>0%</c:formatCode>
                <c:ptCount val="5"/>
                <c:pt idx="0">
                  <c:v>0.92</c:v>
                </c:pt>
                <c:pt idx="1">
                  <c:v>0.72000000000000064</c:v>
                </c:pt>
                <c:pt idx="2">
                  <c:v>0.62000000000000088</c:v>
                </c:pt>
                <c:pt idx="3">
                  <c:v>0.23</c:v>
                </c:pt>
                <c:pt idx="4">
                  <c:v>8.0000000000000043E-2</c:v>
                </c:pt>
              </c:numCache>
            </c:numRef>
          </c:val>
        </c:ser>
        <c:ser>
          <c:idx val="1"/>
          <c:order val="2"/>
          <c:tx>
            <c:strRef>
              <c:f>Sheet1!$A$4</c:f>
              <c:strCache>
                <c:ptCount val="1"/>
                <c:pt idx="0">
                  <c:v>2016 (B:1,010)</c:v>
                </c:pt>
              </c:strCache>
            </c:strRef>
          </c:tx>
          <c:spPr>
            <a:solidFill>
              <a:schemeClr val="accent4"/>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Sheet1!$B$1:$F$1</c:f>
              <c:strCache>
                <c:ptCount val="5"/>
                <c:pt idx="0">
                  <c:v>Yes (Any)</c:v>
                </c:pt>
                <c:pt idx="1">
                  <c:v>Yes (Money)</c:v>
                </c:pt>
                <c:pt idx="2">
                  <c:v>Yes (Goods)</c:v>
                </c:pt>
                <c:pt idx="3">
                  <c:v>Yes (Time)</c:v>
                </c:pt>
                <c:pt idx="4">
                  <c:v>No/decline to say</c:v>
                </c:pt>
              </c:strCache>
            </c:strRef>
          </c:cat>
          <c:val>
            <c:numRef>
              <c:f>Sheet1!$B$4:$F$4</c:f>
              <c:numCache>
                <c:formatCode>0%</c:formatCode>
                <c:ptCount val="5"/>
                <c:pt idx="0">
                  <c:v>0.91</c:v>
                </c:pt>
                <c:pt idx="1">
                  <c:v>0.70000000000000062</c:v>
                </c:pt>
                <c:pt idx="2">
                  <c:v>0.64000000000000101</c:v>
                </c:pt>
                <c:pt idx="3">
                  <c:v>0.24000000000000021</c:v>
                </c:pt>
                <c:pt idx="4">
                  <c:v>9.0000000000000024E-2</c:v>
                </c:pt>
              </c:numCache>
            </c:numRef>
          </c:val>
        </c:ser>
        <c:dLbls>
          <c:showVal val="1"/>
        </c:dLbls>
        <c:axId val="74937472"/>
        <c:axId val="74939008"/>
      </c:barChart>
      <c:catAx>
        <c:axId val="74937472"/>
        <c:scaling>
          <c:orientation val="minMax"/>
        </c:scaling>
        <c:axPos val="b"/>
        <c:numFmt formatCode="General" sourceLinked="1"/>
        <c:tickLblPos val="nextTo"/>
        <c:txPr>
          <a:bodyPr rot="0" vert="horz"/>
          <a:lstStyle/>
          <a:p>
            <a:pPr>
              <a:defRPr sz="1400"/>
            </a:pPr>
            <a:endParaRPr lang="en-US"/>
          </a:p>
        </c:txPr>
        <c:crossAx val="74939008"/>
        <c:crosses val="autoZero"/>
        <c:auto val="1"/>
        <c:lblAlgn val="ctr"/>
        <c:lblOffset val="100"/>
        <c:tickLblSkip val="1"/>
        <c:tickMarkSkip val="1"/>
      </c:catAx>
      <c:valAx>
        <c:axId val="74939008"/>
        <c:scaling>
          <c:orientation val="minMax"/>
          <c:max val="1"/>
        </c:scaling>
        <c:delete val="1"/>
        <c:axPos val="l"/>
        <c:numFmt formatCode="0%" sourceLinked="1"/>
        <c:tickLblPos val="none"/>
        <c:crossAx val="74937472"/>
        <c:crosses val="autoZero"/>
        <c:crossBetween val="between"/>
      </c:valAx>
    </c:plotArea>
    <c:legend>
      <c:legendPos val="r"/>
      <c:layout>
        <c:manualLayout>
          <c:xMode val="edge"/>
          <c:yMode val="edge"/>
          <c:x val="0.79543774797150557"/>
          <c:y val="7.4029674072612794E-2"/>
          <c:w val="0.15126483578292785"/>
          <c:h val="0.33778889282170843"/>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0.67646</cdr:x>
      <cdr:y>0.17244</cdr:y>
    </cdr:from>
    <cdr:to>
      <cdr:x>0.69256</cdr:x>
      <cdr:y>0.21792</cdr:y>
    </cdr:to>
    <cdr:sp macro="" textlink="">
      <cdr:nvSpPr>
        <cdr:cNvPr id="2" name="Down Arrow 1"/>
        <cdr:cNvSpPr/>
      </cdr:nvSpPr>
      <cdr:spPr>
        <a:xfrm xmlns:a="http://schemas.openxmlformats.org/drawingml/2006/main">
          <a:off x="5943600" y="742950"/>
          <a:ext cx="141515" cy="195943"/>
        </a:xfrm>
        <a:prstGeom xmlns:a="http://schemas.openxmlformats.org/drawingml/2006/main" prst="downArrow">
          <a:avLst/>
        </a:prstGeom>
        <a:solidFill xmlns:a="http://schemas.openxmlformats.org/drawingml/2006/main">
          <a:srgbClr val="FF000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GB"/>
        </a:p>
      </cdr:txBody>
    </cdr:sp>
  </cdr:relSizeAnchor>
  <cdr:relSizeAnchor xmlns:cdr="http://schemas.openxmlformats.org/drawingml/2006/chartDrawing">
    <cdr:from>
      <cdr:x>0.92688</cdr:x>
      <cdr:y>0.26529</cdr:y>
    </cdr:from>
    <cdr:to>
      <cdr:x>0.94298</cdr:x>
      <cdr:y>0.31077</cdr:y>
    </cdr:to>
    <cdr:sp macro="" textlink="">
      <cdr:nvSpPr>
        <cdr:cNvPr id="3" name="Down Arrow 2"/>
        <cdr:cNvSpPr/>
      </cdr:nvSpPr>
      <cdr:spPr>
        <a:xfrm xmlns:a="http://schemas.openxmlformats.org/drawingml/2006/main">
          <a:off x="8143875" y="1143000"/>
          <a:ext cx="141515" cy="195943"/>
        </a:xfrm>
        <a:prstGeom xmlns:a="http://schemas.openxmlformats.org/drawingml/2006/main" prst="downArrow">
          <a:avLst/>
        </a:prstGeom>
        <a:solidFill xmlns:a="http://schemas.openxmlformats.org/drawingml/2006/main">
          <a:srgbClr val="FF000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265809" y="0"/>
            <a:ext cx="4028440" cy="350520"/>
          </a:xfrm>
          <a:prstGeom prst="rect">
            <a:avLst/>
          </a:prstGeom>
        </p:spPr>
        <p:txBody>
          <a:bodyPr vert="horz" lIns="91440" tIns="45720" rIns="91440" bIns="45720" rtlCol="0"/>
          <a:lstStyle>
            <a:lvl1pPr algn="r">
              <a:defRPr sz="1200"/>
            </a:lvl1pPr>
          </a:lstStyle>
          <a:p>
            <a:fld id="{B9F02385-2628-4B07-ACDB-1DA1EDE509D7}" type="datetimeFigureOut">
              <a:rPr lang="en-US" smtClean="0"/>
              <a:pPr/>
              <a:t>6/27/2016</a:t>
            </a:fld>
            <a:endParaRPr lang="en-GB"/>
          </a:p>
        </p:txBody>
      </p:sp>
      <p:sp>
        <p:nvSpPr>
          <p:cNvPr id="4" name="Footer Placeholder 3"/>
          <p:cNvSpPr>
            <a:spLocks noGrp="1"/>
          </p:cNvSpPr>
          <p:nvPr>
            <p:ph type="ftr" sz="quarter" idx="2"/>
          </p:nvPr>
        </p:nvSpPr>
        <p:spPr>
          <a:xfrm>
            <a:off x="0" y="6658663"/>
            <a:ext cx="4028440" cy="3505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265809" y="6658663"/>
            <a:ext cx="4028440" cy="350520"/>
          </a:xfrm>
          <a:prstGeom prst="rect">
            <a:avLst/>
          </a:prstGeom>
        </p:spPr>
        <p:txBody>
          <a:bodyPr vert="horz" lIns="91440" tIns="45720" rIns="91440" bIns="45720" rtlCol="0" anchor="b"/>
          <a:lstStyle>
            <a:lvl1pPr algn="r">
              <a:defRPr sz="1200"/>
            </a:lvl1pPr>
          </a:lstStyle>
          <a:p>
            <a:fld id="{80A5860C-3032-4E8A-A585-4BCCE2B45C19}" type="slidenum">
              <a:rPr lang="en-GB" smtClean="0"/>
              <a:pPr/>
              <a:t>‹#›</a:t>
            </a:fld>
            <a:endParaRPr lang="en-GB"/>
          </a:p>
        </p:txBody>
      </p:sp>
    </p:spTree>
    <p:extLst>
      <p:ext uri="{BB962C8B-B14F-4D97-AF65-F5344CB8AC3E}">
        <p14:creationId xmlns:p14="http://schemas.microsoft.com/office/powerpoint/2010/main" xmlns="" val="9292049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265809" y="0"/>
            <a:ext cx="4028440" cy="350520"/>
          </a:xfrm>
          <a:prstGeom prst="rect">
            <a:avLst/>
          </a:prstGeom>
        </p:spPr>
        <p:txBody>
          <a:bodyPr vert="horz" lIns="91440" tIns="45720" rIns="91440" bIns="45720" rtlCol="0"/>
          <a:lstStyle>
            <a:lvl1pPr algn="r">
              <a:defRPr sz="1200"/>
            </a:lvl1pPr>
          </a:lstStyle>
          <a:p>
            <a:fld id="{2E84F73D-F9FE-4E67-849C-FE9D0DC80084}" type="datetimeFigureOut">
              <a:rPr lang="en-US" smtClean="0"/>
              <a:pPr/>
              <a:t>6/27/2016</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3"/>
            <a:ext cx="4028440" cy="3505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265809" y="6658663"/>
            <a:ext cx="4028440" cy="350520"/>
          </a:xfrm>
          <a:prstGeom prst="rect">
            <a:avLst/>
          </a:prstGeom>
        </p:spPr>
        <p:txBody>
          <a:bodyPr vert="horz" lIns="91440" tIns="45720" rIns="91440" bIns="45720" rtlCol="0" anchor="b"/>
          <a:lstStyle>
            <a:lvl1pPr algn="r">
              <a:defRPr sz="1200"/>
            </a:lvl1pPr>
          </a:lstStyle>
          <a:p>
            <a:fld id="{C7924C03-A55D-4FF2-8366-63C92E728F92}" type="slidenum">
              <a:rPr lang="en-GB" smtClean="0"/>
              <a:pPr/>
              <a:t>‹#›</a:t>
            </a:fld>
            <a:endParaRPr lang="en-GB"/>
          </a:p>
        </p:txBody>
      </p:sp>
    </p:spTree>
    <p:extLst>
      <p:ext uri="{BB962C8B-B14F-4D97-AF65-F5344CB8AC3E}">
        <p14:creationId xmlns:p14="http://schemas.microsoft.com/office/powerpoint/2010/main" xmlns="" val="132209445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1</a:t>
            </a:fld>
            <a:endParaRPr lang="en-GB"/>
          </a:p>
        </p:txBody>
      </p:sp>
    </p:spTree>
    <p:extLst>
      <p:ext uri="{BB962C8B-B14F-4D97-AF65-F5344CB8AC3E}">
        <p14:creationId xmlns:p14="http://schemas.microsoft.com/office/powerpoint/2010/main" xmlns="" val="179083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45</a:t>
            </a:fld>
            <a:endParaRPr lang="en-GB" dirty="0"/>
          </a:p>
        </p:txBody>
      </p:sp>
    </p:spTree>
    <p:extLst>
      <p:ext uri="{BB962C8B-B14F-4D97-AF65-F5344CB8AC3E}">
        <p14:creationId xmlns:p14="http://schemas.microsoft.com/office/powerpoint/2010/main" xmlns="" val="307776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49</a:t>
            </a:fld>
            <a:endParaRPr lang="en-GB" dirty="0"/>
          </a:p>
        </p:txBody>
      </p:sp>
    </p:spTree>
    <p:extLst>
      <p:ext uri="{BB962C8B-B14F-4D97-AF65-F5344CB8AC3E}">
        <p14:creationId xmlns:p14="http://schemas.microsoft.com/office/powerpoint/2010/main" xmlns="" val="78748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57</a:t>
            </a:fld>
            <a:endParaRPr lang="en-GB" dirty="0"/>
          </a:p>
        </p:txBody>
      </p:sp>
    </p:spTree>
    <p:extLst>
      <p:ext uri="{BB962C8B-B14F-4D97-AF65-F5344CB8AC3E}">
        <p14:creationId xmlns:p14="http://schemas.microsoft.com/office/powerpoint/2010/main" xmlns="" val="358337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58</a:t>
            </a:fld>
            <a:endParaRPr lang="en-GB" dirty="0"/>
          </a:p>
        </p:txBody>
      </p:sp>
    </p:spTree>
    <p:extLst>
      <p:ext uri="{BB962C8B-B14F-4D97-AF65-F5344CB8AC3E}">
        <p14:creationId xmlns:p14="http://schemas.microsoft.com/office/powerpoint/2010/main" xmlns="" val="362400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59</a:t>
            </a:fld>
            <a:endParaRPr lang="en-GB" dirty="0"/>
          </a:p>
        </p:txBody>
      </p:sp>
    </p:spTree>
    <p:extLst>
      <p:ext uri="{BB962C8B-B14F-4D97-AF65-F5344CB8AC3E}">
        <p14:creationId xmlns:p14="http://schemas.microsoft.com/office/powerpoint/2010/main" xmlns="" val="365317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72</a:t>
            </a:fld>
            <a:endParaRPr lang="en-GB"/>
          </a:p>
        </p:txBody>
      </p:sp>
    </p:spTree>
    <p:extLst>
      <p:ext uri="{BB962C8B-B14F-4D97-AF65-F5344CB8AC3E}">
        <p14:creationId xmlns:p14="http://schemas.microsoft.com/office/powerpoint/2010/main" xmlns="" val="251454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74</a:t>
            </a:fld>
            <a:endParaRPr lang="en-GB"/>
          </a:p>
        </p:txBody>
      </p:sp>
    </p:spTree>
    <p:extLst>
      <p:ext uri="{BB962C8B-B14F-4D97-AF65-F5344CB8AC3E}">
        <p14:creationId xmlns:p14="http://schemas.microsoft.com/office/powerpoint/2010/main" xmlns="" val="90031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76</a:t>
            </a:fld>
            <a:endParaRPr lang="en-GB" dirty="0"/>
          </a:p>
        </p:txBody>
      </p:sp>
    </p:spTree>
    <p:extLst>
      <p:ext uri="{BB962C8B-B14F-4D97-AF65-F5344CB8AC3E}">
        <p14:creationId xmlns:p14="http://schemas.microsoft.com/office/powerpoint/2010/main" xmlns="" val="2540341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78</a:t>
            </a:fld>
            <a:endParaRPr lang="en-GB" dirty="0"/>
          </a:p>
        </p:txBody>
      </p:sp>
    </p:spTree>
    <p:extLst>
      <p:ext uri="{BB962C8B-B14F-4D97-AF65-F5344CB8AC3E}">
        <p14:creationId xmlns:p14="http://schemas.microsoft.com/office/powerpoint/2010/main" xmlns="" val="101024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79</a:t>
            </a:fld>
            <a:endParaRPr lang="en-GB" dirty="0"/>
          </a:p>
        </p:txBody>
      </p:sp>
    </p:spTree>
    <p:extLst>
      <p:ext uri="{BB962C8B-B14F-4D97-AF65-F5344CB8AC3E}">
        <p14:creationId xmlns:p14="http://schemas.microsoft.com/office/powerpoint/2010/main" xmlns="" val="351459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14</a:t>
            </a:fld>
            <a:endParaRPr lang="en-GB"/>
          </a:p>
        </p:txBody>
      </p:sp>
    </p:spTree>
    <p:extLst>
      <p:ext uri="{BB962C8B-B14F-4D97-AF65-F5344CB8AC3E}">
        <p14:creationId xmlns:p14="http://schemas.microsoft.com/office/powerpoint/2010/main" xmlns="" val="366263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81</a:t>
            </a:fld>
            <a:endParaRPr lang="en-GB" dirty="0"/>
          </a:p>
        </p:txBody>
      </p:sp>
    </p:spTree>
    <p:extLst>
      <p:ext uri="{BB962C8B-B14F-4D97-AF65-F5344CB8AC3E}">
        <p14:creationId xmlns:p14="http://schemas.microsoft.com/office/powerpoint/2010/main" xmlns="" val="4045015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82</a:t>
            </a:fld>
            <a:endParaRPr lang="en-GB" dirty="0"/>
          </a:p>
        </p:txBody>
      </p:sp>
    </p:spTree>
    <p:extLst>
      <p:ext uri="{BB962C8B-B14F-4D97-AF65-F5344CB8AC3E}">
        <p14:creationId xmlns:p14="http://schemas.microsoft.com/office/powerpoint/2010/main" xmlns="" val="1882546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85</a:t>
            </a:fld>
            <a:endParaRPr lang="en-GB"/>
          </a:p>
        </p:txBody>
      </p:sp>
    </p:spTree>
    <p:extLst>
      <p:ext uri="{BB962C8B-B14F-4D97-AF65-F5344CB8AC3E}">
        <p14:creationId xmlns:p14="http://schemas.microsoft.com/office/powerpoint/2010/main" xmlns="" val="1699684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37F356C9-65DE-4681-B447-7A489B7CE309}" type="slidenum">
              <a:rPr lang="en-GB" smtClean="0"/>
              <a:pPr>
                <a:defRPr/>
              </a:pPr>
              <a:t>86</a:t>
            </a:fld>
            <a:endParaRPr lang="en-GB" dirty="0" smtClean="0"/>
          </a:p>
        </p:txBody>
      </p:sp>
      <p:sp>
        <p:nvSpPr>
          <p:cNvPr id="243715" name="Rectangle 2"/>
          <p:cNvSpPr>
            <a:spLocks noGrp="1" noRot="1" noChangeAspect="1" noChangeArrowheads="1" noTextEdit="1"/>
          </p:cNvSpPr>
          <p:nvPr>
            <p:ph type="sldImg"/>
          </p:nvPr>
        </p:nvSpPr>
        <p:spPr>
          <a:xfrm>
            <a:off x="2898775" y="525463"/>
            <a:ext cx="3506788" cy="2628900"/>
          </a:xfrm>
          <a:ln/>
        </p:spPr>
      </p:sp>
      <p:sp>
        <p:nvSpPr>
          <p:cNvPr id="243716" name="Rectangle 3"/>
          <p:cNvSpPr>
            <a:spLocks noGrp="1" noChangeArrowheads="1"/>
          </p:cNvSpPr>
          <p:nvPr>
            <p:ph type="body" idx="1"/>
          </p:nvPr>
        </p:nvSpPr>
        <p:spPr>
          <a:xfrm>
            <a:off x="929420" y="3329885"/>
            <a:ext cx="7437563" cy="3154565"/>
          </a:xfrm>
          <a:noFill/>
          <a:ln/>
        </p:spPr>
        <p:txBody>
          <a:bodyPr/>
          <a:lstStyle/>
          <a:p>
            <a:endParaRPr lang="en-US" dirty="0" smtClean="0"/>
          </a:p>
        </p:txBody>
      </p:sp>
    </p:spTree>
    <p:extLst>
      <p:ext uri="{BB962C8B-B14F-4D97-AF65-F5344CB8AC3E}">
        <p14:creationId xmlns:p14="http://schemas.microsoft.com/office/powerpoint/2010/main" xmlns="" val="151239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18</a:t>
            </a:fld>
            <a:endParaRPr lang="en-GB" dirty="0"/>
          </a:p>
        </p:txBody>
      </p:sp>
    </p:spTree>
    <p:extLst>
      <p:ext uri="{BB962C8B-B14F-4D97-AF65-F5344CB8AC3E}">
        <p14:creationId xmlns:p14="http://schemas.microsoft.com/office/powerpoint/2010/main" xmlns="" val="200449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21</a:t>
            </a:fld>
            <a:endParaRPr lang="en-GB" dirty="0"/>
          </a:p>
        </p:txBody>
      </p:sp>
    </p:spTree>
    <p:extLst>
      <p:ext uri="{BB962C8B-B14F-4D97-AF65-F5344CB8AC3E}">
        <p14:creationId xmlns:p14="http://schemas.microsoft.com/office/powerpoint/2010/main" xmlns="" val="12170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22</a:t>
            </a:fld>
            <a:endParaRPr lang="en-GB" dirty="0"/>
          </a:p>
        </p:txBody>
      </p:sp>
    </p:spTree>
    <p:extLst>
      <p:ext uri="{BB962C8B-B14F-4D97-AF65-F5344CB8AC3E}">
        <p14:creationId xmlns:p14="http://schemas.microsoft.com/office/powerpoint/2010/main" xmlns="" val="400656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26</a:t>
            </a:fld>
            <a:endParaRPr lang="en-GB" dirty="0"/>
          </a:p>
        </p:txBody>
      </p:sp>
    </p:spTree>
    <p:extLst>
      <p:ext uri="{BB962C8B-B14F-4D97-AF65-F5344CB8AC3E}">
        <p14:creationId xmlns:p14="http://schemas.microsoft.com/office/powerpoint/2010/main" xmlns="" val="390093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32</a:t>
            </a:fld>
            <a:endParaRPr lang="en-GB" dirty="0"/>
          </a:p>
        </p:txBody>
      </p:sp>
    </p:spTree>
    <p:extLst>
      <p:ext uri="{BB962C8B-B14F-4D97-AF65-F5344CB8AC3E}">
        <p14:creationId xmlns:p14="http://schemas.microsoft.com/office/powerpoint/2010/main" xmlns="" val="174587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36</a:t>
            </a:fld>
            <a:endParaRPr lang="en-GB" dirty="0"/>
          </a:p>
        </p:txBody>
      </p:sp>
    </p:spTree>
    <p:extLst>
      <p:ext uri="{BB962C8B-B14F-4D97-AF65-F5344CB8AC3E}">
        <p14:creationId xmlns:p14="http://schemas.microsoft.com/office/powerpoint/2010/main" xmlns="" val="293546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40</a:t>
            </a:fld>
            <a:endParaRPr lang="en-GB" dirty="0"/>
          </a:p>
        </p:txBody>
      </p:sp>
    </p:spTree>
    <p:extLst>
      <p:ext uri="{BB962C8B-B14F-4D97-AF65-F5344CB8AC3E}">
        <p14:creationId xmlns:p14="http://schemas.microsoft.com/office/powerpoint/2010/main" xmlns="" val="1400774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atin typeface="+mj-lt"/>
              </a:defRPr>
            </a:lvl1pPr>
          </a:lstStyle>
          <a:p>
            <a:r>
              <a:rPr lang="en-US" smtClean="0"/>
              <a:t>Click to edit Master title style</a:t>
            </a:r>
            <a:endParaRPr lang="en-GB" dirty="0"/>
          </a:p>
        </p:txBody>
      </p:sp>
      <p:sp>
        <p:nvSpPr>
          <p:cNvPr id="3" name="Subtitle 2"/>
          <p:cNvSpPr>
            <a:spLocks noGrp="1"/>
          </p:cNvSpPr>
          <p:nvPr>
            <p:ph type="subTitle" idx="1"/>
          </p:nvPr>
        </p:nvSpPr>
        <p:spPr>
          <a:xfrm>
            <a:off x="2428860" y="3886200"/>
            <a:ext cx="6000792" cy="1752600"/>
          </a:xfrm>
        </p:spPr>
        <p:txBody>
          <a:bodyPr/>
          <a:lstStyle>
            <a:lvl1pPr marL="0" indent="0" algn="l">
              <a:buNone/>
              <a:defRPr>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9" descr="proglogo"/>
          <p:cNvPicPr>
            <a:picLocks noChangeAspect="1" noChangeArrowheads="1"/>
          </p:cNvPicPr>
          <p:nvPr/>
        </p:nvPicPr>
        <p:blipFill>
          <a:blip r:embed="rId2" cstate="print"/>
          <a:srcRect/>
          <a:stretch>
            <a:fillRect/>
          </a:stretch>
        </p:blipFill>
        <p:spPr bwMode="auto">
          <a:xfrm>
            <a:off x="7164388" y="141288"/>
            <a:ext cx="1871662" cy="407987"/>
          </a:xfrm>
          <a:prstGeom prst="rect">
            <a:avLst/>
          </a:prstGeom>
          <a:noFill/>
          <a:ln w="9525">
            <a:noFill/>
            <a:miter lim="800000"/>
            <a:headEnd/>
            <a:tailEnd/>
          </a:ln>
        </p:spPr>
      </p:pic>
      <p:pic>
        <p:nvPicPr>
          <p:cNvPr id="8" name="Picture 9" descr="proglogo"/>
          <p:cNvPicPr>
            <a:picLocks noChangeAspect="1" noChangeArrowheads="1"/>
          </p:cNvPicPr>
          <p:nvPr userDrawn="1"/>
        </p:nvPicPr>
        <p:blipFill>
          <a:blip r:embed="rId2" cstate="print"/>
          <a:srcRect/>
          <a:stretch>
            <a:fillRect/>
          </a:stretch>
        </p:blipFill>
        <p:spPr bwMode="auto">
          <a:xfrm>
            <a:off x="7164388" y="141288"/>
            <a:ext cx="1871662" cy="407987"/>
          </a:xfrm>
          <a:prstGeom prst="rect">
            <a:avLst/>
          </a:prstGeom>
          <a:noFill/>
          <a:ln w="9525">
            <a:noFill/>
            <a:miter lim="800000"/>
            <a:headEnd/>
            <a:tailEnd/>
          </a:ln>
        </p:spPr>
      </p:pic>
      <p:pic>
        <p:nvPicPr>
          <p:cNvPr id="9" name="Picture 8" descr="Bottom Bar.jpg"/>
          <p:cNvPicPr>
            <a:picLocks noChangeAspect="1"/>
          </p:cNvPicPr>
          <p:nvPr userDrawn="1"/>
        </p:nvPicPr>
        <p:blipFill>
          <a:blip r:embed="rId3" cstate="print"/>
          <a:stretch>
            <a:fillRect/>
          </a:stretch>
        </p:blipFill>
        <p:spPr>
          <a:xfrm>
            <a:off x="0" y="6165304"/>
            <a:ext cx="9144000" cy="6926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Gri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AA49D0B1-4015-47B1-AA93-86824F055D44}" type="slidenum">
              <a:rPr lang="en-GB" smtClean="0"/>
              <a:pPr/>
              <a:t>‹#›</a:t>
            </a:fld>
            <a:endParaRPr lang="en-GB" dirty="0"/>
          </a:p>
        </p:txBody>
      </p:sp>
      <p:sp>
        <p:nvSpPr>
          <p:cNvPr id="4" name="Slide Number Placeholder 2"/>
          <p:cNvSpPr txBox="1">
            <a:spLocks/>
          </p:cNvSpPr>
          <p:nvPr userDrawn="1"/>
        </p:nvSpPr>
        <p:spPr>
          <a:xfrm>
            <a:off x="7010400"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49D0B1-4015-47B1-AA93-86824F055D44}" type="slidenum">
              <a:rPr kumimoji="0" lang="en-GB" sz="1200" b="0" i="0" u="none" strike="noStrike" kern="1200" cap="none" spc="0" normalizeH="0" baseline="0" noProof="0" smtClean="0">
                <a:ln>
                  <a:noFill/>
                </a:ln>
                <a:solidFill>
                  <a:schemeClr val="tx1">
                    <a:tint val="75000"/>
                  </a:scheme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sp>
        <p:nvSpPr>
          <p:cNvPr id="5"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6"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7" name="Chart 6"/>
          <p:cNvGraphicFramePr/>
          <p:nvPr userDrawn="1"/>
        </p:nvGraphicFramePr>
        <p:xfrm>
          <a:off x="467544" y="1484784"/>
          <a:ext cx="547260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a:spLocks/>
          </p:cNvSpPr>
          <p:nvPr userDrawn="1"/>
        </p:nvSpPr>
        <p:spPr>
          <a:xfrm>
            <a:off x="6444208" y="1772816"/>
            <a:ext cx="2230481"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t>Findings</a:t>
            </a:r>
            <a:r>
              <a:rPr lang="en-GB" sz="1400" baseline="0" dirty="0" smtClean="0"/>
              <a:t> from the table shown can be placed in a text box at the side of the chart</a:t>
            </a:r>
            <a:r>
              <a:rPr lang="en-GB" sz="1400" dirty="0" smtClean="0"/>
              <a:t> </a:t>
            </a:r>
          </a:p>
          <a:p>
            <a:pPr algn="ctr"/>
            <a:endParaRPr lang="en-US" dirty="0"/>
          </a:p>
        </p:txBody>
      </p:sp>
      <p:sp>
        <p:nvSpPr>
          <p:cNvPr id="9" name="TextBox 8"/>
          <p:cNvSpPr txBox="1"/>
          <p:nvPr userDrawn="1"/>
        </p:nvSpPr>
        <p:spPr>
          <a:xfrm>
            <a:off x="2195736" y="5733256"/>
            <a:ext cx="509094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GB" sz="1400" dirty="0" smtClean="0"/>
              <a:t>Different</a:t>
            </a:r>
            <a:r>
              <a:rPr lang="en-GB" sz="1400" baseline="0" dirty="0" smtClean="0"/>
              <a:t> fill colour can be used and placed at bottom for  emphasis</a:t>
            </a:r>
            <a:endParaRPr lang="en-US" sz="1400" dirty="0" smtClean="0"/>
          </a:p>
        </p:txBody>
      </p:sp>
      <p:sp>
        <p:nvSpPr>
          <p:cNvPr id="10" name="Rectangle 9"/>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Two Column Gri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AA49D0B1-4015-47B1-AA93-86824F055D44}" type="slidenum">
              <a:rPr lang="en-GB" smtClean="0"/>
              <a:pPr/>
              <a:t>‹#›</a:t>
            </a:fld>
            <a:endParaRPr lang="en-GB" dirty="0"/>
          </a:p>
        </p:txBody>
      </p:sp>
      <p:sp>
        <p:nvSpPr>
          <p:cNvPr id="4" name="Slide Number Placeholder 2"/>
          <p:cNvSpPr txBox="1">
            <a:spLocks/>
          </p:cNvSpPr>
          <p:nvPr userDrawn="1"/>
        </p:nvSpPr>
        <p:spPr>
          <a:xfrm>
            <a:off x="7010400"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49D0B1-4015-47B1-AA93-86824F055D44}" type="slidenum">
              <a:rPr kumimoji="0" lang="en-GB" sz="1200" b="0" i="0" u="none" strike="noStrike" kern="1200" cap="none" spc="0" normalizeH="0" baseline="0" noProof="0" smtClean="0">
                <a:ln>
                  <a:noFill/>
                </a:ln>
                <a:solidFill>
                  <a:schemeClr val="tx1">
                    <a:tint val="75000"/>
                  </a:scheme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sp>
        <p:nvSpPr>
          <p:cNvPr id="5"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6"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7" name="Chart 6"/>
          <p:cNvGraphicFramePr/>
          <p:nvPr userDrawn="1"/>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Grid Horizonta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6990080" y="6592267"/>
            <a:ext cx="2133600" cy="365125"/>
          </a:xfrm>
        </p:spPr>
        <p:txBody>
          <a:bodyPr/>
          <a:lstStyle>
            <a:lvl1pPr>
              <a:defRPr>
                <a:solidFill>
                  <a:schemeClr val="tx1"/>
                </a:solidFill>
              </a:defRPr>
            </a:lvl1pPr>
          </a:lstStyle>
          <a:p>
            <a:fld id="{AA49D0B1-4015-47B1-AA93-86824F055D44}" type="slidenum">
              <a:rPr lang="en-GB" smtClean="0"/>
              <a:pPr/>
              <a:t>‹#›</a:t>
            </a:fld>
            <a:endParaRPr lang="en-GB" dirty="0"/>
          </a:p>
        </p:txBody>
      </p:sp>
      <p:sp>
        <p:nvSpPr>
          <p:cNvPr id="4" name="Slide Number Placeholder 2"/>
          <p:cNvSpPr txBox="1">
            <a:spLocks/>
          </p:cNvSpPr>
          <p:nvPr userDrawn="1"/>
        </p:nvSpPr>
        <p:spPr>
          <a:xfrm>
            <a:off x="7010400"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49D0B1-4015-47B1-AA93-86824F055D44}" type="slidenum">
              <a:rPr kumimoji="0" lang="en-GB" sz="1200" b="0" i="0" u="none" strike="noStrike" kern="1200" cap="none" spc="0" normalizeH="0" baseline="0" noProof="0" smtClean="0">
                <a:ln>
                  <a:noFill/>
                </a:ln>
                <a:solidFill>
                  <a:schemeClr val="tx1">
                    <a:tint val="75000"/>
                  </a:scheme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sp>
        <p:nvSpPr>
          <p:cNvPr id="5"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6"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7" name="Chart 6"/>
          <p:cNvGraphicFramePr/>
          <p:nvPr userDrawn="1"/>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Slide Number Placeholder 2"/>
          <p:cNvSpPr txBox="1">
            <a:spLocks/>
          </p:cNvSpPr>
          <p:nvPr userDrawn="1"/>
        </p:nvSpPr>
        <p:spPr>
          <a:xfrm>
            <a:off x="7010400"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49D0B1-4015-47B1-AA93-86824F055D44}" type="slidenum">
              <a:rPr kumimoji="0" lang="en-GB" sz="1200" b="0" i="0" u="none" strike="noStrike" kern="1200" cap="none" spc="0" normalizeH="0" baseline="0" noProof="0" smtClean="0">
                <a:ln>
                  <a:noFill/>
                </a:ln>
                <a:solidFill>
                  <a:schemeClr val="tx1">
                    <a:tint val="75000"/>
                  </a:scheme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sp>
        <p:nvSpPr>
          <p:cNvPr id="5"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6"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7" name="Chart 6"/>
          <p:cNvGraphicFramePr/>
          <p:nvPr userDrawn="1"/>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500166" y="4653384"/>
            <a:ext cx="6215062" cy="1428747"/>
          </a:xfrm>
        </p:spPr>
        <p:txBody>
          <a:bodyPr>
            <a:normAutofit/>
          </a:bodyPr>
          <a:lstStyle>
            <a:lvl1pPr algn="ctr">
              <a:buNone/>
              <a:defRPr sz="2400" baseline="0">
                <a:solidFill>
                  <a:schemeClr val="tx1"/>
                </a:solidFill>
                <a:latin typeface="+mj-lt"/>
              </a:defRPr>
            </a:lvl1pPr>
          </a:lstStyle>
          <a:p>
            <a:pPr lvl="0"/>
            <a:r>
              <a:rPr lang="en-US" dirty="0" smtClean="0"/>
              <a:t>E-Mail address of exec</a:t>
            </a:r>
          </a:p>
          <a:p>
            <a:pPr lvl="0"/>
            <a:r>
              <a:rPr lang="en-US" dirty="0" smtClean="0"/>
              <a:t>E-Mail address of exec</a:t>
            </a:r>
          </a:p>
          <a:p>
            <a:pPr lvl="0"/>
            <a:r>
              <a:rPr lang="en-US" dirty="0" smtClean="0"/>
              <a:t>E-Mail address of exec</a:t>
            </a:r>
          </a:p>
        </p:txBody>
      </p:sp>
      <p:sp>
        <p:nvSpPr>
          <p:cNvPr id="4" name="TextBox 3"/>
          <p:cNvSpPr txBox="1"/>
          <p:nvPr userDrawn="1"/>
        </p:nvSpPr>
        <p:spPr>
          <a:xfrm>
            <a:off x="1357290" y="3224611"/>
            <a:ext cx="2928958" cy="1323439"/>
          </a:xfrm>
          <a:prstGeom prst="rect">
            <a:avLst/>
          </a:prstGeom>
          <a:noFill/>
        </p:spPr>
        <p:txBody>
          <a:bodyPr wrap="square" rtlCol="0">
            <a:spAutoFit/>
          </a:bodyPr>
          <a:lstStyle/>
          <a:p>
            <a:pPr algn="ctr"/>
            <a:r>
              <a:rPr lang="en-GB" sz="2000" b="0" dirty="0" smtClean="0">
                <a:solidFill>
                  <a:schemeClr val="tx1"/>
                </a:solidFill>
                <a:latin typeface="+mj-lt"/>
              </a:rPr>
              <a:t>17 </a:t>
            </a:r>
            <a:r>
              <a:rPr lang="en-GB" sz="2000" b="0" dirty="0" err="1" smtClean="0">
                <a:solidFill>
                  <a:schemeClr val="tx1"/>
                </a:solidFill>
                <a:latin typeface="+mj-lt"/>
              </a:rPr>
              <a:t>Corstorphine</a:t>
            </a:r>
            <a:r>
              <a:rPr lang="en-GB" sz="2000" b="0" dirty="0" smtClean="0">
                <a:solidFill>
                  <a:schemeClr val="tx1"/>
                </a:solidFill>
                <a:latin typeface="+mj-lt"/>
              </a:rPr>
              <a:t> Road</a:t>
            </a:r>
          </a:p>
          <a:p>
            <a:pPr algn="ctr"/>
            <a:r>
              <a:rPr lang="en-GB" sz="2000" b="0" dirty="0" smtClean="0">
                <a:solidFill>
                  <a:schemeClr val="tx1"/>
                </a:solidFill>
                <a:latin typeface="+mj-lt"/>
              </a:rPr>
              <a:t>Edinburgh</a:t>
            </a:r>
          </a:p>
          <a:p>
            <a:pPr algn="ctr"/>
            <a:r>
              <a:rPr lang="en-GB" sz="2000" b="0" dirty="0" smtClean="0">
                <a:solidFill>
                  <a:schemeClr val="tx1"/>
                </a:solidFill>
                <a:latin typeface="+mj-lt"/>
              </a:rPr>
              <a:t>EH12 6DD</a:t>
            </a:r>
          </a:p>
          <a:p>
            <a:pPr algn="ctr"/>
            <a:r>
              <a:rPr lang="en-GB" sz="2000" b="0" dirty="0" smtClean="0">
                <a:solidFill>
                  <a:schemeClr val="tx1"/>
                </a:solidFill>
                <a:latin typeface="+mj-lt"/>
              </a:rPr>
              <a:t>T:</a:t>
            </a:r>
            <a:r>
              <a:rPr lang="en-GB" sz="2000" b="0" baseline="0" dirty="0" smtClean="0">
                <a:solidFill>
                  <a:schemeClr val="tx1"/>
                </a:solidFill>
                <a:latin typeface="+mj-lt"/>
              </a:rPr>
              <a:t> 0131 316 1900</a:t>
            </a:r>
            <a:endParaRPr lang="en-GB" sz="2000" b="0" dirty="0" smtClean="0">
              <a:solidFill>
                <a:schemeClr val="tx1"/>
              </a:solidFill>
              <a:latin typeface="+mj-lt"/>
            </a:endParaRPr>
          </a:p>
        </p:txBody>
      </p:sp>
      <p:sp>
        <p:nvSpPr>
          <p:cNvPr id="5" name="TextBox 4"/>
          <p:cNvSpPr txBox="1"/>
          <p:nvPr userDrawn="1"/>
        </p:nvSpPr>
        <p:spPr>
          <a:xfrm>
            <a:off x="4643438" y="3224611"/>
            <a:ext cx="2928958" cy="1323439"/>
          </a:xfrm>
          <a:prstGeom prst="rect">
            <a:avLst/>
          </a:prstGeom>
          <a:noFill/>
        </p:spPr>
        <p:txBody>
          <a:bodyPr wrap="square" rtlCol="0">
            <a:spAutoFit/>
          </a:bodyPr>
          <a:lstStyle/>
          <a:p>
            <a:pPr algn="ctr"/>
            <a:r>
              <a:rPr lang="en-GB" sz="2000" b="0" dirty="0" smtClean="0">
                <a:solidFill>
                  <a:schemeClr val="tx1"/>
                </a:solidFill>
                <a:latin typeface="+mj-lt"/>
              </a:rPr>
              <a:t>69 St Vincent Street</a:t>
            </a:r>
          </a:p>
          <a:p>
            <a:pPr algn="ctr"/>
            <a:r>
              <a:rPr lang="en-GB" sz="2000" b="0" dirty="0" smtClean="0">
                <a:solidFill>
                  <a:schemeClr val="tx1"/>
                </a:solidFill>
                <a:latin typeface="+mj-lt"/>
              </a:rPr>
              <a:t>Glasgow</a:t>
            </a:r>
          </a:p>
          <a:p>
            <a:pPr algn="ctr"/>
            <a:r>
              <a:rPr lang="en-GB" sz="2000" b="0" dirty="0" smtClean="0">
                <a:solidFill>
                  <a:schemeClr val="tx1"/>
                </a:solidFill>
                <a:latin typeface="+mj-lt"/>
              </a:rPr>
              <a:t>G2 5TF</a:t>
            </a:r>
          </a:p>
          <a:p>
            <a:pPr algn="ctr"/>
            <a:r>
              <a:rPr lang="en-GB" sz="2000" b="0" dirty="0" smtClean="0">
                <a:solidFill>
                  <a:schemeClr val="tx1"/>
                </a:solidFill>
                <a:latin typeface="+mj-lt"/>
              </a:rPr>
              <a:t>T:</a:t>
            </a:r>
            <a:r>
              <a:rPr lang="en-GB" sz="2000" b="0" baseline="0" dirty="0" smtClean="0">
                <a:solidFill>
                  <a:schemeClr val="tx1"/>
                </a:solidFill>
                <a:latin typeface="+mj-lt"/>
              </a:rPr>
              <a:t> 0141 226 8895</a:t>
            </a:r>
            <a:endParaRPr lang="en-GB" sz="2000" b="0" dirty="0" smtClean="0">
              <a:solidFill>
                <a:schemeClr val="tx1"/>
              </a:solidFill>
              <a:latin typeface="+mj-lt"/>
            </a:endParaRPr>
          </a:p>
        </p:txBody>
      </p:sp>
      <p:pic>
        <p:nvPicPr>
          <p:cNvPr id="7" name="Picture 6" descr="progsmall.jpg"/>
          <p:cNvPicPr>
            <a:picLocks noChangeAspect="1"/>
          </p:cNvPicPr>
          <p:nvPr userDrawn="1"/>
        </p:nvPicPr>
        <p:blipFill>
          <a:blip r:embed="rId2" cstate="print"/>
          <a:stretch>
            <a:fillRect/>
          </a:stretch>
        </p:blipFill>
        <p:spPr>
          <a:xfrm>
            <a:off x="2410941" y="2276872"/>
            <a:ext cx="4105275" cy="733425"/>
          </a:xfrm>
          <a:prstGeom prst="rect">
            <a:avLst/>
          </a:prstGeom>
        </p:spPr>
      </p:pic>
      <p:pic>
        <p:nvPicPr>
          <p:cNvPr id="6" name="Picture 5" descr="Bottom Bar.jpg"/>
          <p:cNvPicPr>
            <a:picLocks noChangeAspect="1"/>
          </p:cNvPicPr>
          <p:nvPr userDrawn="1"/>
        </p:nvPicPr>
        <p:blipFill>
          <a:blip r:embed="rId3" cstate="print"/>
          <a:stretch>
            <a:fillRect/>
          </a:stretch>
        </p:blipFill>
        <p:spPr>
          <a:xfrm>
            <a:off x="0" y="6165304"/>
            <a:ext cx="9144000" cy="6926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88913"/>
            <a:ext cx="8534400" cy="593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877050" y="6308725"/>
            <a:ext cx="2133600" cy="476250"/>
          </a:xfrm>
        </p:spPr>
        <p:txBody>
          <a:bodyPr/>
          <a:lstStyle>
            <a:lvl1pPr>
              <a:defRPr sz="1000">
                <a:latin typeface="Calibri" pitchFamily="34" charset="0"/>
                <a:cs typeface="Calibri" pitchFamily="34" charset="0"/>
              </a:defRPr>
            </a:lvl1pPr>
          </a:lstStyle>
          <a:p>
            <a:fld id="{7E0348D8-E7E4-4DAA-9C4D-39AA4F88A622}" type="slidenum">
              <a:rPr lang="en-GB" smtClean="0"/>
              <a:pPr/>
              <a:t>‹#›</a:t>
            </a:fld>
            <a:endParaRPr lang="en-GB" dirty="0"/>
          </a:p>
        </p:txBody>
      </p:sp>
      <p:sp>
        <p:nvSpPr>
          <p:cNvPr id="7" name="Rectangle 6"/>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DA7C92-CB79-42D9-8BCA-2303110D1199}" type="datetimeFigureOut">
              <a:rPr lang="en-GB" smtClean="0"/>
              <a:pPr/>
              <a:t>27/06/2016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5"/>
          <p:cNvSpPr>
            <a:spLocks noGrp="1"/>
          </p:cNvSpPr>
          <p:nvPr>
            <p:ph type="sldNum" sz="quarter" idx="12"/>
          </p:nvPr>
        </p:nvSpPr>
        <p:spPr>
          <a:xfrm>
            <a:off x="6877050" y="6308725"/>
            <a:ext cx="2133600" cy="476250"/>
          </a:xfrm>
        </p:spPr>
        <p:txBody>
          <a:bodyPr/>
          <a:lstStyle>
            <a:lvl1pPr>
              <a:defRPr sz="1000">
                <a:latin typeface="Calibri" pitchFamily="34" charset="0"/>
                <a:cs typeface="Calibri" pitchFamily="34" charset="0"/>
              </a:defRPr>
            </a:lvl1pPr>
          </a:lstStyle>
          <a:p>
            <a:fld id="{7E0348D8-E7E4-4DAA-9C4D-39AA4F88A622}" type="slidenum">
              <a:rPr lang="en-GB" smtClean="0"/>
              <a:pPr/>
              <a:t>‹#›</a:t>
            </a:fld>
            <a:endParaRPr lang="en-GB" dirty="0"/>
          </a:p>
        </p:txBody>
      </p:sp>
      <p:sp>
        <p:nvSpPr>
          <p:cNvPr id="112642" name="AutoShape 2" descr="data:image/jpeg;base64,/9j/4AAQSkZJRgABAQAAAQABAAD/2wCEAAkGBhQSEBUUEhQVFBIUFhcVFBgUFxQUFRcVFRUVFRUUFRUXGyYfFxkjGRQXHy8gIycpLC0sFR4xODAqNScrLCkBCQoKDgwOGg8PGjEiHyIsLCk1LC8pLDUqLCwsLCwpLCwsLCwqLCksLCosLCwsLCksLCwsLSwsLCksLCkpKSksKf/AABEIAH0A4AMBIgACEQEDEQH/xAAcAAEAAgMBAQEAAAAAAAAAAAAABAYCAwUHAQj/xABCEAACAQIEAwQGBwUGBwAAAAABAgMAEQQFEiEGEzEiQVFhBzJxgZGhFCNCUnKxwRZigpLRFSQzU7LCFzRDc3Sz8P/EABoBAQADAQEBAAAAAAAAAAAAAAACAwQFAQb/xAAuEQACAgEDAgMIAgMBAAAAAAAAAQIDEQQSIQUxE0GBFCIjMlFhcZEGQjPB0RX/2gAMAwEAAhEDEQA/APcaUpQClKUApSlAKUr4TQH2sS9a5JbVysdmwUdasjW5diEpqJ05MSBUObNAO+qxLnEkraYVLny7vae6pUPCsz7yyBB4Dc/GtHhQh8zKPElL5UdCTP1HfWn9o18a+x8JYceszufNv6Vu/ZvCfdPxNN9S8htsZjHn6nvqZDmqnvqBJwlhm9VmU+TH9ahz8IypvFKG8m2PxFM1S+w+JEtEeKBreHqiLmksDaZlK+BPQ+w138BnKt31GdHmiUbvJnepWiKa9bgazNYL08n2lKV4eilKUApSlAKUpQClKUApSlAKUpQHw1pmlsK2SNauBnWZhFO9WVw3MrnNRRpzjOggO9QctyJ8T9ZMSkXUDozD9BWWQZRzjz5v8Meop7/3j5VJ4t4xiwcWqQ3Y3EUYI1OR+QFxc91apSafh19yiMd3vT7HVbERYeM6dEca9WaygeZJqg576Y4EJXDo2Jb7xPLi9xIJYeYFq844i4jxGObXOToU9lFB5SEnb2t5nf2VybVrp0KfM3kk74rsXHGelzHOewIYh4Khc/zMf0qB/wARswv/AMyf5I7f6artfSvkfHfbbxratNUuMIpeqRccJ6Wcch7fJlXwZCp/mU/pVqyP0xROQMRG0BP2lPMj9+wIHurySvpQ9469PP2VGeiqlxjBX7W0fpqDHRYiMG6SxsNmUhlPwrgZpw08P1mHuydSnUj8Pj7K8X4f4gnwcmuBrX9ZG3R/xL4+Y3r2/g/jOPGR6k7LrbmRk7rfvHip8a5tuns0zyuUWwthfw+58yXPQ2xNWaCa4qr8S5Ho/vEA85FHePvDzrfkObBwN6pnFTjuiWQk4PbItAr7WuN71srGzUKUpQClKUApSlAKUpQClKUAr4a+1g7bUBEx09gapwhOLxIj+wN3t90d3vrs8Q43SprDhDC6IGlPrSnb8I2H61tXw693mZJe/PBMz3N48LAzudMUQ6DvPQKPMnYV+e87zqXFzNNMe02wA9VF7kXyHj31d/SznReZMMp7EQ1yecjeqP4Vv728qoXLrp6DT7Yb33Zh1eo97auyOhJl/MhgUOq2R3ZSSB63akNtthUX+y1sDzYwrbKx1DUR12tsBtc+ddRV+pH/AIsv+sVFxITkw6lZuzIOy4QX177FGudxXMqvti2ovjLK5NEVspKg8xljIJUBibsyi5027txv5ipuNy/mOgDoHMUYVSSCTp6XtYVvZ+dJypUKE2Cb6mR9AHa2F1YKLi1Ysv8AeYPZDXvtF0rFueJJN+hHjBhheGWbQHlhheUAxJKxDPqOlb2FkudhevmPy99UUZGl0iYOG2CaHIbUfK1dbiNb4jC/9uL/ANzVv4rF8ViR3lJreznG/wAqndqrPhz+pNwik0vIq02D0gMGDqSQCt+o3IIPQ2N63ZVmMmGlWWI2dfgR3qw7wa2Kn1DecqW9oR7/ACI+NaRHXX08nbCUZ84eDBKe1po994bzxMTCsieq43B6q32lPvquZlhfoeKsNo37SeW+6+6/zqsejLOOViGgY9iYXXykXw9q7e4V6XxBlP0qABSBIpupPiNj8RXHnD2e7a+zO5XP2ircu6NuW5gGArqI96oyYXEYUXkA0XAuDcVZ8rxusVTbWu8exfXN9pHWpXxa+1lNApSlAKUpQClKUApSlAYsagY3GBRU2U7VTeJcdp2vtcX9l6vphuZTbLCOVxDmevYd+3xq8JCI4o0H2VHyAqrcRZxg8sKfUNLNIpdOh2BAJ1MbDciuFH6XNcb86HTIdQQRm4VStl1M1rm9zsBUb9VW2o9sGrS9M1M4uyMc5KHmuM588svXmOzD8N7L8gKjBKRmwA8ABWWs9bbfL2Xrr/8Ar6WEcJ5MK/jPULHlxS/LNgma1r7aSnQeqxuR8aygxDILLa17gFQwB8Rfoa14eN5HVEBZ2NlVbXJtewv5A1q5h8awz6rpccQyb6/4lq5PErEmS48U4vY7kklrAtdupDEXFY8w6la+66QvTbT6tRia76cNxKkRnxHJeZOYl42MSqQbcyXovSs66nBtuupGiz+LwoS8e7v9Ec3EZgzsjOwLIAF2GwViw6ddzWU+byO5dnu5ZmvpXq27AbdDfpW3LeGZ501xiPSWZULyKvNZb3EV/WG3Xat+C4TeQRgyxRzTqzQwyag7heu42U+R8D4Vnn1C2xJbFwbY9A6fXzO1s5k2M1Wv0F7AAKBfrYD2Vr5/lVxyjIsMsuAuCzYlJkkVlYgyIty25IQqQRYePlUTIuDo5sOhdpUleJ2Us0SKXjBukcbduQbbt08K8Ws1SW2Dwex6f0mLzKDf5K7h8weN1dLBkIZTa+46VOxGd4vFTatbmVVJ+pJi7C7kkBgCBfvvXawOTYR/o8fJYvisIZ1kMj3SRVuFRem5610+GcMAcIsMEbQT4ZmlxBU6xK6kMDJey2NhpI7/ACrPOV1rzZLJujZotPFqinD+6O3lOPbEZHrdi7qDdjuTpbqfdXQ4UxF1FcH0XtzMmmj+7rHxUN+tT+DpdhXU03vUs+V18dmqaRfo+lZVrhO1bKzsIUpSvD0UpSgFKUoBSlKA1zDaqFxjHsav0g2qm8Wxdk1q03zGa/sVr0pqGXL5m3Q9h+66ty2O43GytWnNOE4gcRF9FjwyroXCTmYlpZXKqqlSSxBLW3qRx7DzMlw7f5bqPZcNH+tUPO8zOKxBnZdDkLbSSdJUABlbuOwPurk6hxhZLKPr+nVXajT1+HLCWf8AqLHjeB0VtAlZHE0UV5TCBIJHCM0SqxYab9GAvtWyTBQthsVBBFMvJxmHVuY4JfVJyiVe3YJUdO4FT31XsdxFNMGDcpWcqZXijWOWUp6peQb7Hfa1S5sTj8Qg5kzMki6guqJCyqCwYqgDH1DZj92q1OH9UarNPqkl41mOfqWaXLYYnilSJInw2OiicxpIi6JOwVLP/i2Zh2wAN/bVfwWHgtio5joC4xFZ9QH1XNkSwNrgXAuQdr37t4M+Axsg1SCd9lvrkFtydOxaxNwfPasl4SnJGrlLfcFnvfrqIIBuQFJN7Uc89oiuiME/Eu5f0ZIxUGHjie8cSYgxKREZTOsb8wqdDhjqYoQ1rm1hUvI+IUijhBx00axkcyBoBMjAG5WNtB0qRt12v3VAl4Y5EmHWdgFnlWMhBYrcLque4gsAfbW2XIY4Xw7SEsj4hYpEcAdlr73Hhaze6vE5p5SwTnGiUNspuWec/wCuTbi+IMJOF58EqiCWZ4VjKgMkxBKObjQbqDcf1rXhOLVUwu+GDT4YMIGWRlRVYnSrr1bTewNdDDYfCxyMZOWn1hVrtGulFePQ0calrh15hve4tvUfAYvARrpOjeyvdJZg6gxtcjfe4kAI6XFWbbH5mXfpksbZP1/Zy8PxTKiRC0ZkgleaORgdQaRi0i2BsVYk+72XrbHxLjRGpUgLGWVZFiQsobtGLWQbJ5ezepr5zAsb8iN9bA2vEAFOmIaSx6g8trkffNSs24gv2YULqykSdVXcTAL2lF7CVe77FSjp7X2z+iM9bpYte4l+WiqrjpBo+sb6pdEdjbQp6qtugrUrkLpDMEvfSGYLfx0g2vXQyrhuedxHGF1kfaawsBuSRe1WrCeh7EMLvNEo8gzfMkVmlp7k8NM666j0/blSXodD0MzXXFxfgf8AmVl/2VM4UOlivgSPgbV0ODeEEy6SR2xKuZFCkHSoGkkg9fM1FyiL+8y6d15jEEdCCb12tEnCtxkfDdWsru1LsqfDL5hztW6tGH6VvqqXcpXYUpSvD0UpSgFKUoBSlKAxcbVV+J4rqatLVx85w2pDV1MsSKrY5iUrM4+ZkUotcxvf4MCK81hy6V/Vilb2Rv8AnavVsBnZwauhiMgZtXUAdPOtU/pDmHqYdF9pP6Cq79FK+bkjqdP617DT4eMnnQ4Xxdifo0tgLkkAWA6mxN6nYHOZkiVBEhKqE1M3VV1aeyO+zsL3769lyzHJjIRIh0kizAWup7xv3ioUXo8wY6xlvxO36G1Qo01NbfiZPdf1nVamKVcY4++TyqTOsSRsYo7LoBUMSo36XNvtGwNwNtthXzHZhNPtzNKlSrLGq9q5Yk303B7bC62O5vevY4eEcInTDx+9Q353qrcM8QO2OMMgjEZMqqFQKoaN7AI49bs9b99boxoae2GcfVnDnqNZuWZpfhFDfI55jdhiJTcm7BjubAkXG19K/AVKi4ExDG/0eQnxY+P4mqxS8Rz4WWZpJHc3mWPSUeAkG6qVHaRkH63rTjONMWVX69YhaXtqsZJZVjdAdiAbMRYVcoRXywRnlqb5cStl6HMPAMsYGtIYgTYGWRFufLc1Mh4NGsxvisOjqLsou1gLE3J0jvHxrucYMJsJhpHiZppUMdwrMI1kCtK2gd50gCoGVZLIZ4l5TlBOZNbrYGFogpDX79QG3lXsbXtzwvRFc6pOWHKT9WRGybBoqM+JkZXGoGOIlQuoLqY2OkXPfVsg9GmG6lpG/it+Qrjy8NYn6J9HESka5dJ16WU67wvtsyWNyp8q9BwYKxoHILBQCfE23NVW6iaXEiynSVyfvROPgeBsLEwdFcMu4PNlHxswBHkdqg+kSd0wqohIDuFYg2NrE9R4kfOrbeq3x9DfC3+66n51nrm5WJy5Nkq4wrcYLBSMr4dMm5ufbvV3yXJBGOlauGIhoFWdEq7UW84RCivjIjFZ0tSsRrFKUoBSlKAUpSgFKUoBWmWK9bqV6mDjYnI1bqK4ua8PKFNhVyIqDj4LqavqtaZRZWmir+jzsSYhPwN7+0D+Qq7158mIkwkzOia9QtYm3fetWI48xf2Y0X23NWWVSsnuiVwsVccM9AfEqO+qJiMTgsLiTLypxIGZlBBCBn9dkBNt/KujlXHUMtlxA5UnifVJ8m7vfXdfBJIu2iRT42IqqK8N4muD2zNsfhtZKLJxThBKZVwl5GuSxK7k7E28TUDE8So2jRhYlEbF03NgxFjdRYHbxq5YngrDt1h0+aFl/I2qJ+wGH8Jf5j/St8LtKu6ZyLNNrn2kity8eYojZo1H7qD/AHE1piz7GzNpSSVj4IFHzA299XTDcEYdf+jq/GWb5E2rsQ5eka/ZjXysBSWroj/jgIdP1Mn8Wz9Mq2UcMzEhsVK7nujDsR/EQd/YKtM8seHjMkpCqo/+AHefKuPmnG8EPZhHNk/d9UHzb+lVhop8bJqmNx9lRsq+wfrWZwla90+EdOChRHbDlkrFce4mRzyEVE+zqBZreJ3sKxGJxeIGmV7oeoCqB8hViyvhtVAuK7MOWKvdXsp1x4iicYTlzJkTJcHoUV2VrBIrVsrHKW5mmKwhSlKiSFKUoBSlKAUpSgFKUoBSlKAVg6XrOlAc7EZWrdRUOTh5PAV3a+WqxWNEHBMpWZcJA9BXDOSzwG8Mjp+EkD4dK9PZK0SYVT3VdHUPzKZULyKBHxJj49iVf8S7/Ktv7b4z/Lj+dXCTKkPdWr+xY/D5VPfW/wCpHZNeZTpeKMe+wKp+Fbn51GOVYic/XSO/kSbfAbVfo8pQd1So8Go6CnjRj8qHhN92VDK+EAOoq0YPK1ToKnrGBWVqonbKRdCtRMVSs6UqktFKUoBSlKAUpSgFKUoD/9k="/>
          <p:cNvSpPr>
            <a:spLocks noChangeAspect="1" noChangeArrowheads="1"/>
          </p:cNvSpPr>
          <p:nvPr userDrawn="1"/>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138A8-34E6-4394-A932-8B543E0D345E}"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646030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138A8-34E6-4394-A932-8B543E0D345E}"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65047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138A8-34E6-4394-A932-8B543E0D345E}"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231498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Quant Title and Content (with Q &amp; ba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hasCustomPrompt="1"/>
          </p:nvPr>
        </p:nvSpPr>
        <p:spPr>
          <a:xfrm>
            <a:off x="0" y="6381328"/>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9" name="Text Placeholder 7"/>
          <p:cNvSpPr>
            <a:spLocks noGrp="1"/>
          </p:cNvSpPr>
          <p:nvPr>
            <p:ph type="body" sz="quarter" idx="14" hasCustomPrompt="1"/>
          </p:nvPr>
        </p:nvSpPr>
        <p:spPr>
          <a:xfrm>
            <a:off x="5643570" y="6381328"/>
            <a:ext cx="3500430" cy="261610"/>
          </a:xfrm>
        </p:spPr>
        <p:txBody>
          <a:bodyPr wrap="square">
            <a:spAutoFit/>
          </a:bodyPr>
          <a:lstStyle>
            <a:lvl1pPr algn="r">
              <a:buNone/>
              <a:defRPr sz="1100" b="1" baseline="0"/>
            </a:lvl1pPr>
          </a:lstStyle>
          <a:p>
            <a:pPr lvl="0"/>
            <a:r>
              <a:rPr lang="en-US" dirty="0" smtClean="0"/>
              <a:t>Base (State if All / Sub-sample): 9999</a:t>
            </a:r>
          </a:p>
        </p:txBody>
      </p:sp>
      <p:sp>
        <p:nvSpPr>
          <p:cNvPr id="11" name="Slide Number Placeholder 10"/>
          <p:cNvSpPr>
            <a:spLocks noGrp="1"/>
          </p:cNvSpPr>
          <p:nvPr>
            <p:ph type="sldNum" sz="quarter" idx="15"/>
          </p:nvPr>
        </p:nvSpPr>
        <p:spPr>
          <a:xfrm>
            <a:off x="7046912" y="6592267"/>
            <a:ext cx="2133600" cy="365125"/>
          </a:xfrm>
        </p:spPr>
        <p:txBody>
          <a:bodyPr/>
          <a:lstStyle/>
          <a:p>
            <a:fld id="{AA49D0B1-4015-47B1-AA93-86824F055D44}"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138A8-34E6-4394-A932-8B543E0D345E}"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1866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138A8-34E6-4394-A932-8B543E0D345E}" type="datetimeFigureOut">
              <a:rPr lang="en-US" smtClean="0"/>
              <a:pPr/>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2831464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138A8-34E6-4394-A932-8B543E0D345E}" type="datetimeFigureOut">
              <a:rPr lang="en-US" smtClean="0"/>
              <a:pPr/>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1702356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138A8-34E6-4394-A932-8B543E0D345E}" type="datetimeFigureOut">
              <a:rPr lang="en-US" smtClean="0"/>
              <a:pPr/>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2020813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138A8-34E6-4394-A932-8B543E0D345E}"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238116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138A8-34E6-4394-A932-8B543E0D345E}"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3390770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138A8-34E6-4394-A932-8B543E0D345E}"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2838368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138A8-34E6-4394-A932-8B543E0D345E}"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1848019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138A8-34E6-4394-A932-8B543E0D345E}" type="datetimeFigureOut">
              <a:rPr lang="en-US" smtClean="0"/>
              <a:pPr/>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401920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n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10"/>
          <p:cNvSpPr>
            <a:spLocks noGrp="1"/>
          </p:cNvSpPr>
          <p:nvPr>
            <p:ph type="sldNum" sz="quarter" idx="15"/>
          </p:nvPr>
        </p:nvSpPr>
        <p:spPr>
          <a:xfrm>
            <a:off x="7046912" y="6592267"/>
            <a:ext cx="2133600" cy="365125"/>
          </a:xfrm>
        </p:spPr>
        <p:txBody>
          <a:bodyPr/>
          <a:lstStyle/>
          <a:p>
            <a:fld id="{AA49D0B1-4015-47B1-AA93-86824F055D4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al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10"/>
          <p:cNvSpPr>
            <a:spLocks noGrp="1"/>
          </p:cNvSpPr>
          <p:nvPr>
            <p:ph type="sldNum" sz="quarter" idx="15"/>
          </p:nvPr>
        </p:nvSpPr>
        <p:spPr/>
        <p:txBody>
          <a:bodyPr/>
          <a:lstStyle>
            <a:lvl1pPr>
              <a:defRPr>
                <a:solidFill>
                  <a:schemeClr val="tx1"/>
                </a:solidFill>
              </a:defRPr>
            </a:lvl1pPr>
          </a:lstStyle>
          <a:p>
            <a:fld id="{AA49D0B1-4015-47B1-AA93-86824F055D44}" type="slidenum">
              <a:rPr lang="en-GB" smtClean="0"/>
              <a:pPr/>
              <a:t>‹#›</a:t>
            </a:fld>
            <a:endParaRPr lang="en-GB" dirty="0"/>
          </a:p>
        </p:txBody>
      </p:sp>
      <p:sp>
        <p:nvSpPr>
          <p:cNvPr id="5" name="Rectangle 4"/>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ant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4847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0" y="6453360"/>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9"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sp>
        <p:nvSpPr>
          <p:cNvPr id="7" name="Slide Number Placeholder 6"/>
          <p:cNvSpPr>
            <a:spLocks noGrp="1"/>
          </p:cNvSpPr>
          <p:nvPr>
            <p:ph type="sldNum" sz="quarter" idx="15"/>
          </p:nvPr>
        </p:nvSpPr>
        <p:spPr/>
        <p:txBody>
          <a:bodyPr/>
          <a:lstStyle/>
          <a:p>
            <a:fld id="{AA49D0B1-4015-47B1-AA93-86824F055D44}" type="slidenum">
              <a:rPr lang="en-GB" smtClean="0"/>
              <a:pPr/>
              <a:t>‹#›</a:t>
            </a:fld>
            <a:endParaRPr lang="en-GB" dirty="0"/>
          </a:p>
        </p:txBody>
      </p:sp>
      <p:sp>
        <p:nvSpPr>
          <p:cNvPr id="5" name="Rectangle 4"/>
          <p:cNvSpPr/>
          <p:nvPr userDrawn="1"/>
        </p:nvSpPr>
        <p:spPr>
          <a:xfrm>
            <a:off x="7406640" y="518160"/>
            <a:ext cx="1432560" cy="48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l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4847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5"/>
          </p:nvPr>
        </p:nvSpPr>
        <p:spPr/>
        <p:txBody>
          <a:bodyPr/>
          <a:lstStyle/>
          <a:p>
            <a:fld id="{AA49D0B1-4015-47B1-AA93-86824F055D4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6686568" cy="1143000"/>
          </a:xfrm>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Rectangle 3"/>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84312" y="446024"/>
            <a:ext cx="932851" cy="5394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of Section Summary ">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A49D0B1-4015-47B1-AA93-86824F055D44}" type="slidenum">
              <a:rPr lang="en-GB" smtClean="0"/>
              <a:pPr/>
              <a:t>‹#›</a:t>
            </a:fld>
            <a:endParaRPr lang="en-GB" dirty="0"/>
          </a:p>
        </p:txBody>
      </p:sp>
      <p:sp>
        <p:nvSpPr>
          <p:cNvPr id="7" name="Text Placeholder 6"/>
          <p:cNvSpPr>
            <a:spLocks noGrp="1"/>
          </p:cNvSpPr>
          <p:nvPr>
            <p:ph type="body" sz="quarter" idx="11"/>
          </p:nvPr>
        </p:nvSpPr>
        <p:spPr>
          <a:xfrm>
            <a:off x="900113" y="2492375"/>
            <a:ext cx="7343775" cy="2376785"/>
          </a:xfrm>
          <a:prstGeom prst="flowChartAlternateProcess">
            <a:avLst/>
          </a:prstGeom>
        </p:spPr>
        <p:style>
          <a:lnRef idx="1">
            <a:schemeClr val="accent5"/>
          </a:lnRef>
          <a:fillRef idx="3">
            <a:schemeClr val="accent5"/>
          </a:fillRef>
          <a:effectRef idx="2">
            <a:schemeClr val="accent5"/>
          </a:effectRef>
          <a:fontRef idx="none"/>
        </p:style>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own Arrow 7"/>
          <p:cNvSpPr/>
          <p:nvPr userDrawn="1"/>
        </p:nvSpPr>
        <p:spPr>
          <a:xfrm>
            <a:off x="3995936" y="1196752"/>
            <a:ext cx="79208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ffic Ligh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5"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6" name="Chart 5"/>
          <p:cNvGraphicFramePr/>
          <p:nvPr userDrawn="1"/>
        </p:nvGraphicFramePr>
        <p:xfrm>
          <a:off x="755576" y="1772816"/>
          <a:ext cx="756084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Bottom Bar.jpg"/>
          <p:cNvPicPr>
            <a:picLocks noChangeAspect="1"/>
          </p:cNvPicPr>
          <p:nvPr/>
        </p:nvPicPr>
        <p:blipFill>
          <a:blip r:embed="rId18" cstate="print"/>
          <a:stretch>
            <a:fillRect/>
          </a:stretch>
        </p:blipFill>
        <p:spPr>
          <a:xfrm>
            <a:off x="0" y="6165304"/>
            <a:ext cx="9144000" cy="692696"/>
          </a:xfrm>
          <a:prstGeom prst="rect">
            <a:avLst/>
          </a:prstGeom>
        </p:spPr>
      </p:pic>
      <p:pic>
        <p:nvPicPr>
          <p:cNvPr id="8" name="Picture 9" descr="proglogo"/>
          <p:cNvPicPr>
            <a:picLocks noChangeAspect="1" noChangeArrowheads="1"/>
          </p:cNvPicPr>
          <p:nvPr/>
        </p:nvPicPr>
        <p:blipFill>
          <a:blip r:embed="rId19" cstate="print"/>
          <a:srcRect/>
          <a:stretch>
            <a:fillRect/>
          </a:stretch>
        </p:blipFill>
        <p:spPr bwMode="auto">
          <a:xfrm>
            <a:off x="7164388" y="141288"/>
            <a:ext cx="1871662" cy="407987"/>
          </a:xfrm>
          <a:prstGeom prst="rect">
            <a:avLst/>
          </a:prstGeom>
          <a:noFill/>
          <a:ln w="9525">
            <a:noFill/>
            <a:miter lim="800000"/>
            <a:headEnd/>
            <a:tailEnd/>
          </a:ln>
        </p:spPr>
      </p:pic>
      <p:sp>
        <p:nvSpPr>
          <p:cNvPr id="2" name="Title Placeholder 1"/>
          <p:cNvSpPr>
            <a:spLocks noGrp="1"/>
          </p:cNvSpPr>
          <p:nvPr>
            <p:ph type="title"/>
          </p:nvPr>
        </p:nvSpPr>
        <p:spPr>
          <a:xfrm>
            <a:off x="457200" y="116632"/>
            <a:ext cx="6686568"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12776"/>
            <a:ext cx="8229600" cy="45974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4"/>
          </p:nvPr>
        </p:nvSpPr>
        <p:spPr>
          <a:xfrm>
            <a:off x="7010400" y="6592267"/>
            <a:ext cx="2133600" cy="365125"/>
          </a:xfrm>
          <a:prstGeom prst="rect">
            <a:avLst/>
          </a:prstGeom>
        </p:spPr>
        <p:txBody>
          <a:bodyPr vert="horz" lIns="91440" tIns="45720" rIns="91440" bIns="45720" rtlCol="0" anchor="ctr"/>
          <a:lstStyle>
            <a:lvl1pPr algn="r">
              <a:defRPr sz="800">
                <a:solidFill>
                  <a:schemeClr val="tx1"/>
                </a:solidFill>
                <a:latin typeface="Century Gothic" pitchFamily="34" charset="0"/>
              </a:defRPr>
            </a:lvl1pPr>
          </a:lstStyle>
          <a:p>
            <a:fld id="{AA49D0B1-4015-47B1-AA93-86824F055D44}" type="slidenum">
              <a:rPr lang="en-GB" smtClean="0"/>
              <a:pPr/>
              <a:t>‹#›</a:t>
            </a:fld>
            <a:endParaRPr lang="en-GB" dirty="0"/>
          </a:p>
        </p:txBody>
      </p:sp>
      <p:pic>
        <p:nvPicPr>
          <p:cNvPr id="10" name="Picture 9" descr="proglogo"/>
          <p:cNvPicPr>
            <a:picLocks noChangeAspect="1" noChangeArrowheads="1"/>
          </p:cNvPicPr>
          <p:nvPr/>
        </p:nvPicPr>
        <p:blipFill>
          <a:blip r:embed="rId19" cstate="print"/>
          <a:srcRect/>
          <a:stretch>
            <a:fillRect/>
          </a:stretch>
        </p:blipFill>
        <p:spPr bwMode="auto">
          <a:xfrm>
            <a:off x="7164388" y="141288"/>
            <a:ext cx="1871662" cy="407987"/>
          </a:xfrm>
          <a:prstGeom prst="rect">
            <a:avLst/>
          </a:prstGeom>
          <a:noFill/>
          <a:ln w="9525">
            <a:noFill/>
            <a:miter lim="800000"/>
            <a:headEnd/>
            <a:tailEnd/>
          </a:ln>
        </p:spPr>
      </p:pic>
      <p:pic>
        <p:nvPicPr>
          <p:cNvPr id="11" name="Picture 10" descr="2013-07-23 revisedOSCRlogo.jpg"/>
          <p:cNvPicPr>
            <a:picLocks noChangeAspect="1"/>
          </p:cNvPicPr>
          <p:nvPr userDrawn="1"/>
        </p:nvPicPr>
        <p:blipFill>
          <a:blip r:embed="rId20" cstate="print"/>
          <a:stretch>
            <a:fillRect/>
          </a:stretch>
        </p:blipFill>
        <p:spPr>
          <a:xfrm>
            <a:off x="7514044" y="533400"/>
            <a:ext cx="1172351" cy="447676"/>
          </a:xfrm>
          <a:prstGeom prst="rect">
            <a:avLst/>
          </a:prstGeom>
        </p:spPr>
      </p:pic>
      <p:sp>
        <p:nvSpPr>
          <p:cNvPr id="13" name="Rectangle 12"/>
          <p:cNvSpPr/>
          <p:nvPr userDrawn="1"/>
        </p:nvSpPr>
        <p:spPr>
          <a:xfrm>
            <a:off x="7325360" y="532015"/>
            <a:ext cx="1402080" cy="48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1" cstate="print">
            <a:extLst>
              <a:ext uri="{28A0092B-C50C-407E-A947-70E740481C1C}">
                <a14:useLocalDpi xmlns:a14="http://schemas.microsoft.com/office/drawing/2010/main" xmlns="" val="0"/>
              </a:ext>
            </a:extLst>
          </a:blip>
          <a:stretch>
            <a:fillRect/>
          </a:stretch>
        </p:blipFill>
        <p:spPr>
          <a:xfrm>
            <a:off x="8074152" y="466344"/>
            <a:ext cx="932851" cy="53949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7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57" r:id="rId14"/>
    <p:sldLayoutId id="2147483675" r:id="rId15"/>
    <p:sldLayoutId id="2147483676" r:id="rId16"/>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138A8-34E6-4394-A932-8B543E0D345E}" type="datetimeFigureOut">
              <a:rPr lang="en-US" smtClean="0"/>
              <a:pPr/>
              <a:t>6/27/2016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CBD09-EAF3-487D-ABB3-0222BBA5E4B7}" type="slidenum">
              <a:rPr lang="en-US" smtClean="0"/>
              <a:pPr/>
              <a:t>‹#›</a:t>
            </a:fld>
            <a:endParaRPr lang="en-US"/>
          </a:p>
        </p:txBody>
      </p:sp>
    </p:spTree>
    <p:extLst>
      <p:ext uri="{BB962C8B-B14F-4D97-AF65-F5344CB8AC3E}">
        <p14:creationId xmlns:p14="http://schemas.microsoft.com/office/powerpoint/2010/main" xmlns="" val="29874991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cid:ii_1471ae6ba786c5d0" TargetMode="Externa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22.xml"/></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mailto:diane.mcgregor@progressivepartnership.co.uk"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hyperlink" Target="mailto:alex.becher@progressivepartnership.co.uk"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447040" y="2802775"/>
            <a:ext cx="8011160" cy="1470025"/>
          </a:xfrm>
        </p:spPr>
        <p:txBody>
          <a:bodyPr>
            <a:normAutofit fontScale="90000"/>
          </a:bodyPr>
          <a:lstStyle/>
          <a:p>
            <a:pPr algn="ctr"/>
            <a:r>
              <a:rPr lang="en-GB" dirty="0" smtClean="0"/>
              <a:t/>
            </a:r>
            <a:br>
              <a:rPr lang="en-GB" dirty="0" smtClean="0"/>
            </a:br>
            <a:r>
              <a:rPr lang="en-GB" dirty="0" smtClean="0"/>
              <a:t>Scottish Charity Surveys 2016 – General Public</a:t>
            </a:r>
            <a:br>
              <a:rPr lang="en-GB" dirty="0" smtClean="0"/>
            </a:br>
            <a:r>
              <a:rPr lang="en-GB" dirty="0" smtClean="0"/>
              <a:t/>
            </a:r>
            <a:br>
              <a:rPr lang="en-GB" dirty="0" smtClean="0"/>
            </a:br>
            <a:r>
              <a:rPr lang="en-GB" dirty="0" smtClean="0"/>
              <a:t>Research Findings</a:t>
            </a:r>
            <a:br>
              <a:rPr lang="en-GB" dirty="0" smtClean="0"/>
            </a:br>
            <a:r>
              <a:rPr lang="en-GB" dirty="0" smtClean="0"/>
              <a:t>June 2016</a:t>
            </a:r>
            <a:endParaRPr lang="en-GB" dirty="0"/>
          </a:p>
        </p:txBody>
      </p:sp>
      <p:pic>
        <p:nvPicPr>
          <p:cNvPr id="4" name="Picture 3" descr="ISO Logo with cert number SMALL.jpg"/>
          <p:cNvPicPr>
            <a:picLocks noChangeAspect="1"/>
          </p:cNvPicPr>
          <p:nvPr/>
        </p:nvPicPr>
        <p:blipFill>
          <a:blip r:embed="rId3" cstate="print"/>
          <a:srcRect/>
          <a:stretch>
            <a:fillRect/>
          </a:stretch>
        </p:blipFill>
        <p:spPr bwMode="auto">
          <a:xfrm>
            <a:off x="142875" y="142875"/>
            <a:ext cx="1500188" cy="865188"/>
          </a:xfrm>
          <a:prstGeom prst="rect">
            <a:avLst/>
          </a:prstGeom>
          <a:noFill/>
          <a:ln w="9525">
            <a:noFill/>
            <a:miter lim="800000"/>
            <a:headEnd/>
            <a:tailEnd/>
          </a:ln>
        </p:spPr>
      </p:pic>
      <p:pic>
        <p:nvPicPr>
          <p:cNvPr id="7" name="Picture 6" descr="Inline images 3"/>
          <p:cNvPicPr/>
          <p:nvPr/>
        </p:nvPicPr>
        <p:blipFill>
          <a:blip r:embed="rId4" r:link="rId5" cstate="print"/>
          <a:srcRect/>
          <a:stretch>
            <a:fillRect/>
          </a:stretch>
        </p:blipFill>
        <p:spPr bwMode="auto">
          <a:xfrm>
            <a:off x="3430702" y="1236990"/>
            <a:ext cx="2206393" cy="12750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t>
            </a:r>
            <a:endParaRPr lang="en-GB" dirty="0"/>
          </a:p>
        </p:txBody>
      </p:sp>
      <p:sp>
        <p:nvSpPr>
          <p:cNvPr id="3" name="Content Placeholder 2"/>
          <p:cNvSpPr>
            <a:spLocks noGrp="1"/>
          </p:cNvSpPr>
          <p:nvPr>
            <p:ph idx="1"/>
          </p:nvPr>
        </p:nvSpPr>
        <p:spPr>
          <a:xfrm>
            <a:off x="457200" y="1107976"/>
            <a:ext cx="8229600" cy="4597401"/>
          </a:xfrm>
        </p:spPr>
        <p:txBody>
          <a:bodyPr>
            <a:noAutofit/>
          </a:bodyPr>
          <a:lstStyle/>
          <a:p>
            <a:pPr algn="just">
              <a:buNone/>
            </a:pPr>
            <a:r>
              <a:rPr lang="en-GB" sz="1500" b="1" dirty="0" smtClean="0"/>
              <a:t>Concerns </a:t>
            </a:r>
          </a:p>
          <a:p>
            <a:pPr algn="just"/>
            <a:r>
              <a:rPr lang="en-GB" sz="1500" dirty="0" smtClean="0"/>
              <a:t>Both spontaneous and prompted data showed that money going to good causes, rather than staff salaries, was the overriding concern for the Scottish public.</a:t>
            </a:r>
          </a:p>
          <a:p>
            <a:pPr algn="just"/>
            <a:r>
              <a:rPr lang="en-GB" sz="1500" dirty="0" smtClean="0"/>
              <a:t>Older people were far more likely to be concerned about elements of charities’ practice than younger people.</a:t>
            </a:r>
          </a:p>
          <a:p>
            <a:pPr algn="just"/>
            <a:r>
              <a:rPr lang="en-GB" sz="1500" dirty="0" smtClean="0"/>
              <a:t>Concerns related specifically to fundraising were dominated by an adverse reaction to aggressive fundraising tactics.</a:t>
            </a:r>
          </a:p>
          <a:p>
            <a:pPr algn="just"/>
            <a:r>
              <a:rPr lang="en-GB" sz="1500" dirty="0" smtClean="0"/>
              <a:t>Knowledge of where to go to express concerns about charities remained low, although OSCR or a charity regulator/commission was specified by one in ten respondents (11%).</a:t>
            </a:r>
          </a:p>
          <a:p>
            <a:pPr algn="just">
              <a:buNone/>
            </a:pPr>
            <a:r>
              <a:rPr lang="en-GB" sz="1500" b="1" dirty="0" smtClean="0"/>
              <a:t>Awareness of OSCR</a:t>
            </a:r>
          </a:p>
          <a:p>
            <a:pPr algn="just"/>
            <a:r>
              <a:rPr lang="en-GB" sz="1500" dirty="0" smtClean="0"/>
              <a:t>Awareness of OSCR remained low, at 22%. Awareness was higher amongst those who had contact with charities and those who are most interested in charities and their work.</a:t>
            </a:r>
          </a:p>
          <a:p>
            <a:pPr algn="just"/>
            <a:r>
              <a:rPr lang="en-GB" sz="1500" dirty="0" smtClean="0"/>
              <a:t>Consistent with the quantitative findings, the qualitative research suggested a low general awareness of OSCR. However, when OSCR’s key functions were explained, respondents were 1) reassured to know and 2) keen that OSCR do more to make themselves more visible.</a:t>
            </a:r>
          </a:p>
          <a:p>
            <a:pPr algn="just"/>
            <a:r>
              <a:rPr lang="en-GB" sz="1500" dirty="0" smtClean="0"/>
              <a:t>As with previous years, the vast majority of respondents (84%) consider OSCR’s role to be very or fairly important. Older respondents were found to be more likely than younger ones to attribute importance to each of OSCR’s operations.</a:t>
            </a:r>
          </a:p>
          <a:p>
            <a:pPr algn="just"/>
            <a:endParaRPr lang="en-GB" sz="1500" dirty="0" smtClean="0"/>
          </a:p>
          <a:p>
            <a:pPr algn="just"/>
            <a:endParaRPr lang="en-GB" sz="1500" dirty="0" smtClean="0">
              <a:solidFill>
                <a:srgbClr val="FF0000"/>
              </a:solidFill>
            </a:endParaRPr>
          </a:p>
        </p:txBody>
      </p:sp>
      <p:sp>
        <p:nvSpPr>
          <p:cNvPr id="4" name="Slide Number Placeholder 3"/>
          <p:cNvSpPr>
            <a:spLocks noGrp="1"/>
          </p:cNvSpPr>
          <p:nvPr>
            <p:ph type="sldNum" sz="quarter" idx="15"/>
          </p:nvPr>
        </p:nvSpPr>
        <p:spPr/>
        <p:txBody>
          <a:bodyPr/>
          <a:lstStyle/>
          <a:p>
            <a:fld id="{AA49D0B1-4015-47B1-AA93-86824F055D44}" type="slidenum">
              <a:rPr lang="en-GB" smtClean="0"/>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57200" y="1219200"/>
            <a:ext cx="8229600" cy="4981477"/>
          </a:xfrm>
        </p:spPr>
        <p:txBody>
          <a:bodyPr>
            <a:normAutofit/>
          </a:bodyPr>
          <a:lstStyle/>
          <a:p>
            <a:pPr algn="just"/>
            <a:r>
              <a:rPr lang="en-GB" sz="1500" dirty="0" smtClean="0"/>
              <a:t>Overall, the 2016 wave of the OSCR’s general public research provides a robust confirmation that public attitudes towards charities in Scotland are positive and that Scottish residents, on the whole, continue to trust and engage with charities.</a:t>
            </a:r>
          </a:p>
          <a:p>
            <a:pPr algn="just"/>
            <a:endParaRPr lang="en-GB" sz="1500" dirty="0" smtClean="0"/>
          </a:p>
          <a:p>
            <a:pPr algn="just"/>
            <a:r>
              <a:rPr lang="en-GB" sz="1500" dirty="0" smtClean="0"/>
              <a:t>There are certain, high profile misgivings within the public consciousness, such as high CEO salaries, negative media attention and a perceived  lack of transparency, that damage trust in charities. </a:t>
            </a:r>
          </a:p>
          <a:p>
            <a:pPr algn="just"/>
            <a:endParaRPr lang="en-GB" sz="1500" dirty="0" smtClean="0"/>
          </a:p>
          <a:p>
            <a:pPr algn="just"/>
            <a:r>
              <a:rPr lang="en-GB" sz="1500" dirty="0" smtClean="0"/>
              <a:t>The amount the public gives to and engages with charities is connected to the levels of trust it has with them. The importance with which the public perceives OSCR’s role as regulator makes it likely to be central to building such trust.</a:t>
            </a:r>
          </a:p>
          <a:p>
            <a:pPr algn="just"/>
            <a:endParaRPr lang="en-GB" sz="1500" dirty="0" smtClean="0"/>
          </a:p>
          <a:p>
            <a:pPr algn="just"/>
            <a:r>
              <a:rPr lang="en-GB" sz="1500" dirty="0" smtClean="0"/>
              <a:t>OSCR continues to provide the services that the public would expect of it. However, consistently low levels of </a:t>
            </a:r>
            <a:r>
              <a:rPr lang="en-GB" sz="1500" dirty="0"/>
              <a:t>awareness is potentially a barrier to making progress and building on the link between regulation and trust</a:t>
            </a:r>
            <a:r>
              <a:rPr lang="en-GB" sz="1500" dirty="0" smtClean="0"/>
              <a:t>. The public is reassured by OSCR’s presence once aware. </a:t>
            </a:r>
          </a:p>
          <a:p>
            <a:pPr algn="just"/>
            <a:endParaRPr lang="en-GB" sz="1500" dirty="0" smtClean="0"/>
          </a:p>
          <a:p>
            <a:pPr algn="just"/>
            <a:r>
              <a:rPr lang="en-GB" sz="1500" dirty="0" smtClean="0"/>
              <a:t>If OSCR is able to capture the public’s attention, through promoting transparency and best practice in the sector, public faith in charity and the health of the charity sector itself is likely to benefit.</a:t>
            </a:r>
          </a:p>
          <a:p>
            <a:pPr algn="just"/>
            <a:endParaRPr lang="en-GB" sz="1500" dirty="0" smtClean="0"/>
          </a:p>
          <a:p>
            <a:pPr algn="just">
              <a:buNone/>
            </a:pPr>
            <a:endParaRPr lang="en-GB" sz="15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Main Findings</a:t>
            </a:r>
            <a:br>
              <a:rPr lang="en-GB" dirty="0" smtClean="0"/>
            </a:b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12</a:t>
            </a:fld>
            <a:endParaRPr lang="en-GB" dirty="0"/>
          </a:p>
        </p:txBody>
      </p:sp>
      <p:sp>
        <p:nvSpPr>
          <p:cNvPr id="4" name="TextBox 3"/>
          <p:cNvSpPr txBox="1"/>
          <p:nvPr/>
        </p:nvSpPr>
        <p:spPr>
          <a:xfrm>
            <a:off x="461913" y="3146994"/>
            <a:ext cx="3582186"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63525" indent="-263525">
              <a:buFont typeface="Arial" pitchFamily="34" charset="0"/>
              <a:buChar char="•"/>
            </a:pPr>
            <a:r>
              <a:rPr lang="en-GB" dirty="0" smtClean="0"/>
              <a:t>Engagement</a:t>
            </a:r>
          </a:p>
          <a:p>
            <a:pPr marL="263525" indent="-263525">
              <a:buFont typeface="Arial" pitchFamily="34" charset="0"/>
              <a:buChar char="•"/>
            </a:pPr>
            <a:r>
              <a:rPr lang="en-GB" dirty="0" smtClean="0"/>
              <a:t>Motivations and Trust</a:t>
            </a:r>
          </a:p>
          <a:p>
            <a:pPr marL="263525" indent="-263525">
              <a:buFont typeface="Arial" pitchFamily="34" charset="0"/>
              <a:buChar char="•"/>
            </a:pPr>
            <a:r>
              <a:rPr lang="en-GB" dirty="0" smtClean="0"/>
              <a:t>Concerns</a:t>
            </a:r>
          </a:p>
          <a:p>
            <a:pPr marL="263525" indent="-263525">
              <a:buFont typeface="Arial" pitchFamily="34" charset="0"/>
              <a:buChar char="•"/>
            </a:pPr>
            <a:r>
              <a:rPr lang="en-GB" dirty="0" smtClean="0"/>
              <a:t>Awareness of OSCR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Engagement with Charities</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14</a:t>
            </a:fld>
            <a:endParaRPr lang="en-GB" sz="900" dirty="0"/>
          </a:p>
        </p:txBody>
      </p:sp>
      <p:sp>
        <p:nvSpPr>
          <p:cNvPr id="6" name="Text Box 4"/>
          <p:cNvSpPr txBox="1">
            <a:spLocks noChangeArrowheads="1"/>
          </p:cNvSpPr>
          <p:nvPr/>
        </p:nvSpPr>
        <p:spPr bwMode="auto">
          <a:xfrm>
            <a:off x="-36512" y="6453188"/>
            <a:ext cx="7380288" cy="276999"/>
          </a:xfrm>
          <a:prstGeom prst="rect">
            <a:avLst/>
          </a:prstGeom>
          <a:noFill/>
          <a:ln w="9525">
            <a:noFill/>
            <a:miter lim="800000"/>
            <a:headEnd/>
            <a:tailEnd/>
          </a:ln>
          <a:effectLst/>
        </p:spPr>
        <p:txBody>
          <a:bodyPr>
            <a:spAutoFit/>
          </a:bodyPr>
          <a:lstStyle/>
          <a:p>
            <a:pPr>
              <a:spcBef>
                <a:spcPct val="50000"/>
              </a:spcBef>
            </a:pPr>
            <a:r>
              <a:rPr lang="en-US" sz="1200" dirty="0" smtClean="0"/>
              <a:t>Q1. How interested are you in charities or their work? </a:t>
            </a:r>
          </a:p>
        </p:txBody>
      </p:sp>
      <p:graphicFrame>
        <p:nvGraphicFramePr>
          <p:cNvPr id="7" name="Object 2"/>
          <p:cNvGraphicFramePr>
            <a:graphicFrameLocks noChangeAspect="1"/>
          </p:cNvGraphicFramePr>
          <p:nvPr/>
        </p:nvGraphicFramePr>
        <p:xfrm>
          <a:off x="251520" y="1268760"/>
          <a:ext cx="8424143" cy="396364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Interest in charities and their work</a:t>
            </a:r>
            <a:endParaRPr lang="en-GB" sz="2800" dirty="0"/>
          </a:p>
        </p:txBody>
      </p:sp>
      <p:sp>
        <p:nvSpPr>
          <p:cNvPr id="9" name="Rounded Rectangle 8"/>
          <p:cNvSpPr/>
          <p:nvPr/>
        </p:nvSpPr>
        <p:spPr>
          <a:xfrm>
            <a:off x="599685" y="5472652"/>
            <a:ext cx="8136904"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a:solidFill>
                  <a:schemeClr val="tx1"/>
                </a:solidFill>
              </a:rPr>
              <a:t>I</a:t>
            </a:r>
            <a:r>
              <a:rPr lang="en-GB" sz="1400" dirty="0" smtClean="0">
                <a:solidFill>
                  <a:schemeClr val="tx1"/>
                </a:solidFill>
              </a:rPr>
              <a:t>nterest in charities has remained very stable since 2014. </a:t>
            </a:r>
          </a:p>
        </p:txBody>
      </p:sp>
      <p:sp>
        <p:nvSpPr>
          <p:cNvPr id="10"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graphicFrame>
        <p:nvGraphicFramePr>
          <p:cNvPr id="11" name="Chart 10"/>
          <p:cNvGraphicFramePr/>
          <p:nvPr/>
        </p:nvGraphicFramePr>
        <p:xfrm>
          <a:off x="431800" y="1092200"/>
          <a:ext cx="3695700" cy="20701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Profile of those most interested in charities </a:t>
            </a:r>
            <a:endParaRPr lang="en-GB" sz="2800" dirty="0"/>
          </a:p>
        </p:txBody>
      </p:sp>
      <p:graphicFrame>
        <p:nvGraphicFramePr>
          <p:cNvPr id="7" name="Content Placeholder 6"/>
          <p:cNvGraphicFramePr>
            <a:graphicFrameLocks noGrp="1"/>
          </p:cNvGraphicFramePr>
          <p:nvPr>
            <p:ph idx="1"/>
          </p:nvPr>
        </p:nvGraphicFramePr>
        <p:xfrm>
          <a:off x="264408" y="1009649"/>
          <a:ext cx="8538069" cy="4491785"/>
        </p:xfrm>
        <a:graphic>
          <a:graphicData uri="http://schemas.openxmlformats.org/drawingml/2006/table">
            <a:tbl>
              <a:tblPr firstRow="1" bandRow="1">
                <a:tableStyleId>{5C22544A-7EE6-4342-B048-85BDC9FD1C3A}</a:tableStyleId>
              </a:tblPr>
              <a:tblGrid>
                <a:gridCol w="1090667"/>
                <a:gridCol w="917504"/>
                <a:gridCol w="878574"/>
                <a:gridCol w="1123392"/>
                <a:gridCol w="947535"/>
                <a:gridCol w="878574"/>
                <a:gridCol w="1127460"/>
                <a:gridCol w="861786"/>
                <a:gridCol w="712577"/>
              </a:tblGrid>
              <a:tr h="673914">
                <a:tc>
                  <a:txBody>
                    <a:bodyPr/>
                    <a:lstStyle/>
                    <a:p>
                      <a:r>
                        <a:rPr lang="en-GB" sz="1300" dirty="0" smtClean="0"/>
                        <a:t>2011</a:t>
                      </a:r>
                      <a:endParaRPr lang="en-GB" sz="13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t>% scoring 8-10</a:t>
                      </a:r>
                    </a:p>
                    <a:p>
                      <a:r>
                        <a:rPr lang="en-GB" sz="1300" dirty="0" smtClean="0"/>
                        <a:t>2011</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t>Mean Score</a:t>
                      </a:r>
                    </a:p>
                    <a:p>
                      <a:r>
                        <a:rPr lang="en-GB" sz="1300" dirty="0" smtClean="0"/>
                        <a:t>2011</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t>2014</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t>% scoring 8-10</a:t>
                      </a:r>
                    </a:p>
                    <a:p>
                      <a:r>
                        <a:rPr lang="en-GB" sz="1300" dirty="0" smtClean="0"/>
                        <a:t>2014</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t>Mean Score</a:t>
                      </a:r>
                    </a:p>
                    <a:p>
                      <a:r>
                        <a:rPr lang="en-GB" sz="1300" dirty="0" smtClean="0"/>
                        <a:t>2014</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2016</a:t>
                      </a:r>
                    </a:p>
                    <a:p>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t>% scoring 8-10</a:t>
                      </a:r>
                    </a:p>
                    <a:p>
                      <a:r>
                        <a:rPr lang="en-GB" sz="1300" dirty="0" smtClean="0"/>
                        <a:t>2016</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t>Mean Score</a:t>
                      </a:r>
                    </a:p>
                    <a:p>
                      <a:r>
                        <a:rPr lang="en-GB" sz="1300" dirty="0" smtClean="0"/>
                        <a:t>2016</a:t>
                      </a:r>
                      <a:endParaRPr lang="en-GB" sz="13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5">
                <a:tc>
                  <a:txBody>
                    <a:bodyPr/>
                    <a:lstStyle/>
                    <a:p>
                      <a:r>
                        <a:rPr lang="en-GB" sz="1300" b="1" dirty="0" smtClean="0"/>
                        <a:t>Total  (1,018)</a:t>
                      </a:r>
                      <a:endParaRPr lang="en-GB" sz="13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33%</a:t>
                      </a:r>
                      <a:endParaRPr lang="en-GB" sz="13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5.98</a:t>
                      </a:r>
                      <a:endParaRPr lang="en-GB" sz="13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b="1" dirty="0" smtClean="0"/>
                        <a:t>Total (1,000)</a:t>
                      </a:r>
                      <a:endParaRPr lang="en-GB" sz="13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25%</a:t>
                      </a:r>
                      <a:endParaRPr lang="en-GB" sz="13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5.75</a:t>
                      </a:r>
                      <a:endParaRPr lang="en-GB" sz="13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b="1" dirty="0" smtClean="0"/>
                        <a:t>Total  (1,010)</a:t>
                      </a:r>
                      <a:endParaRPr lang="en-GB" sz="13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25</a:t>
                      </a:r>
                      <a:r>
                        <a:rPr lang="en-GB" sz="1300" b="1" dirty="0"/>
                        <a:t>%</a:t>
                      </a:r>
                      <a:endParaRPr lang="en-GB" sz="1300" b="1"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5.69</a:t>
                      </a:r>
                      <a:endParaRPr lang="en-GB" sz="13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Male (461)</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27%</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5.60</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Male (480)</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24%</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5.54</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Male (485)</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21%</a:t>
                      </a: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5.32</a:t>
                      </a:r>
                    </a:p>
                  </a:txBody>
                  <a:tcPr marL="90000" marR="90000" marT="46800" marB="46800"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46317">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Female (557)</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38%</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6.33</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Female (520)</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26%</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5.95</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Female (525)</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28%</a:t>
                      </a: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6.03</a:t>
                      </a: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u="none" strike="noStrike" cap="none" normalizeH="0" baseline="0" dirty="0" smtClean="0">
                          <a:ln>
                            <a:noFill/>
                          </a:ln>
                          <a:solidFill>
                            <a:schemeClr val="tx1"/>
                          </a:solidFill>
                          <a:effectLst/>
                        </a:rPr>
                        <a:t>16-24 (108)</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300" dirty="0" smtClean="0"/>
                        <a:t>30%</a:t>
                      </a:r>
                      <a:endParaRPr lang="en-GB" sz="1300" dirty="0"/>
                    </a:p>
                  </a:txBody>
                  <a:tcPr>
                    <a:lnT w="12700" cap="flat" cmpd="sng" algn="ctr">
                      <a:solidFill>
                        <a:schemeClr val="tx1"/>
                      </a:solidFill>
                      <a:prstDash val="solid"/>
                      <a:round/>
                      <a:headEnd type="none" w="med" len="med"/>
                      <a:tailEnd type="none" w="med" len="med"/>
                    </a:lnT>
                  </a:tcPr>
                </a:tc>
                <a:tc>
                  <a:txBody>
                    <a:bodyPr/>
                    <a:lstStyle/>
                    <a:p>
                      <a:pPr algn="ctr"/>
                      <a:r>
                        <a:rPr lang="en-GB" sz="1300" dirty="0" smtClean="0"/>
                        <a:t>5.94</a:t>
                      </a:r>
                      <a:endParaRPr lang="en-GB" sz="1300" dirty="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u="none" strike="noStrike" cap="none" normalizeH="0" baseline="0" dirty="0" smtClean="0">
                          <a:ln>
                            <a:noFill/>
                          </a:ln>
                          <a:solidFill>
                            <a:schemeClr val="tx1"/>
                          </a:solidFill>
                          <a:effectLst/>
                        </a:rPr>
                        <a:t>16-24 (150)</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algn="ctr"/>
                      <a:r>
                        <a:rPr lang="en-GB" sz="1300" dirty="0" smtClean="0"/>
                        <a:t>37%</a:t>
                      </a:r>
                      <a:endParaRPr lang="en-GB" sz="1300" dirty="0"/>
                    </a:p>
                  </a:txBody>
                  <a:tcPr>
                    <a:lnT w="12700" cap="flat" cmpd="sng" algn="ctr">
                      <a:solidFill>
                        <a:schemeClr val="tx1"/>
                      </a:solidFill>
                      <a:prstDash val="solid"/>
                      <a:round/>
                      <a:headEnd type="none" w="med" len="med"/>
                      <a:tailEnd type="none" w="med" len="med"/>
                    </a:lnT>
                  </a:tcPr>
                </a:tc>
                <a:tc>
                  <a:txBody>
                    <a:bodyPr/>
                    <a:lstStyle/>
                    <a:p>
                      <a:pPr algn="ctr"/>
                      <a:r>
                        <a:rPr lang="en-GB" sz="1300" dirty="0" smtClean="0"/>
                        <a:t>6.63</a:t>
                      </a:r>
                      <a:endParaRPr lang="en-GB" sz="1300" dirty="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u="none" strike="noStrike" cap="none" normalizeH="0" baseline="0" dirty="0" smtClean="0">
                          <a:ln>
                            <a:noFill/>
                          </a:ln>
                          <a:solidFill>
                            <a:schemeClr val="tx1"/>
                          </a:solidFill>
                          <a:effectLst/>
                        </a:rPr>
                        <a:t>16-24 (152)</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algn="ctr"/>
                      <a:r>
                        <a:rPr lang="en-GB" sz="1300" dirty="0" smtClean="0"/>
                        <a:t>27%</a:t>
                      </a:r>
                      <a:endParaRPr lang="en-GB" sz="1300" dirty="0"/>
                    </a:p>
                  </a:txBody>
                  <a:tcPr>
                    <a:lnT w="12700" cap="flat" cmpd="sng" algn="ctr">
                      <a:solidFill>
                        <a:schemeClr val="tx1"/>
                      </a:solidFill>
                      <a:prstDash val="solid"/>
                      <a:round/>
                      <a:headEnd type="none" w="med" len="med"/>
                      <a:tailEnd type="none" w="med" len="med"/>
                    </a:lnT>
                  </a:tcPr>
                </a:tc>
                <a:tc>
                  <a:txBody>
                    <a:bodyPr/>
                    <a:lstStyle/>
                    <a:p>
                      <a:pPr algn="ctr"/>
                      <a:r>
                        <a:rPr lang="en-GB" sz="1300" dirty="0" smtClean="0"/>
                        <a:t>6.17</a:t>
                      </a:r>
                      <a:endParaRPr lang="en-GB" sz="13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u="none" strike="noStrike" cap="none" normalizeH="0" baseline="0" dirty="0" smtClean="0">
                          <a:ln>
                            <a:noFill/>
                          </a:ln>
                          <a:solidFill>
                            <a:schemeClr val="tx1"/>
                          </a:solidFill>
                          <a:effectLst/>
                        </a:rPr>
                        <a:t>25-34 (147)</a:t>
                      </a:r>
                      <a:endParaRPr kumimoji="0" lang="en-US" sz="1300" b="1" u="none" strike="noStrike" cap="none" normalizeH="0" baseline="0" dirty="0" smtClean="0">
                        <a:ln>
                          <a:noFill/>
                        </a:ln>
                        <a:solidFill>
                          <a:schemeClr val="tx1"/>
                        </a:solidFill>
                        <a:effectLs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algn="ctr"/>
                      <a:r>
                        <a:rPr lang="en-GB" sz="1300" dirty="0" smtClean="0"/>
                        <a:t>23%</a:t>
                      </a:r>
                      <a:endParaRPr lang="en-GB" sz="1300" dirty="0"/>
                    </a:p>
                  </a:txBody>
                  <a:tcPr/>
                </a:tc>
                <a:tc>
                  <a:txBody>
                    <a:bodyPr/>
                    <a:lstStyle/>
                    <a:p>
                      <a:pPr algn="ctr"/>
                      <a:r>
                        <a:rPr lang="en-GB" sz="1300" dirty="0" smtClean="0"/>
                        <a:t>5.40</a:t>
                      </a:r>
                      <a:endParaRPr lang="en-GB" sz="1300" dirty="0"/>
                    </a:p>
                  </a:txBody>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u="none" strike="noStrike" cap="none" normalizeH="0" baseline="0" dirty="0" smtClean="0">
                          <a:ln>
                            <a:noFill/>
                          </a:ln>
                          <a:solidFill>
                            <a:schemeClr val="tx1"/>
                          </a:solidFill>
                          <a:effectLst/>
                        </a:rPr>
                        <a:t>25-34 (150)</a:t>
                      </a:r>
                      <a:endParaRPr kumimoji="0" lang="en-US" sz="1300" b="1" u="none" strike="noStrike" cap="none" normalizeH="0" baseline="0" dirty="0" smtClean="0">
                        <a:ln>
                          <a:noFill/>
                        </a:ln>
                        <a:solidFill>
                          <a:schemeClr val="tx1"/>
                        </a:solidFill>
                        <a:effectLst/>
                      </a:endParaRPr>
                    </a:p>
                  </a:txBody>
                  <a:tcPr marL="90000" marR="90000" marT="46800" marB="46800" horzOverflow="overflow"/>
                </a:tc>
                <a:tc>
                  <a:txBody>
                    <a:bodyPr/>
                    <a:lstStyle/>
                    <a:p>
                      <a:pPr algn="ctr"/>
                      <a:r>
                        <a:rPr lang="en-GB" sz="1300" dirty="0" smtClean="0"/>
                        <a:t>34%</a:t>
                      </a:r>
                      <a:endParaRPr lang="en-GB" sz="1300" dirty="0"/>
                    </a:p>
                  </a:txBody>
                  <a:tcPr/>
                </a:tc>
                <a:tc>
                  <a:txBody>
                    <a:bodyPr/>
                    <a:lstStyle/>
                    <a:p>
                      <a:pPr algn="ctr"/>
                      <a:r>
                        <a:rPr lang="en-GB" sz="1300" dirty="0" smtClean="0"/>
                        <a:t>6.25</a:t>
                      </a:r>
                      <a:endParaRPr lang="en-GB" sz="1300" dirty="0"/>
                    </a:p>
                  </a:txBody>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u="none" strike="noStrike" cap="none" normalizeH="0" baseline="0" dirty="0" smtClean="0">
                          <a:ln>
                            <a:noFill/>
                          </a:ln>
                          <a:solidFill>
                            <a:schemeClr val="tx1"/>
                          </a:solidFill>
                          <a:effectLst/>
                        </a:rPr>
                        <a:t>25-34 (152)</a:t>
                      </a:r>
                      <a:endParaRPr kumimoji="0" lang="en-US" sz="1300" b="1" u="none" strike="noStrike" cap="none" normalizeH="0" baseline="0" dirty="0" smtClean="0">
                        <a:ln>
                          <a:noFill/>
                        </a:ln>
                        <a:solidFill>
                          <a:schemeClr val="tx1"/>
                        </a:solidFill>
                        <a:effectLst/>
                      </a:endParaRPr>
                    </a:p>
                  </a:txBody>
                  <a:tcPr marL="90000" marR="90000" marT="46800" marB="46800" horzOverflow="overflow"/>
                </a:tc>
                <a:tc>
                  <a:txBody>
                    <a:bodyPr/>
                    <a:lstStyle/>
                    <a:p>
                      <a:pPr algn="ctr"/>
                      <a:r>
                        <a:rPr lang="en-GB" sz="1300" dirty="0" smtClean="0"/>
                        <a:t>28%</a:t>
                      </a:r>
                      <a:endParaRPr lang="en-GB" sz="1300" dirty="0"/>
                    </a:p>
                  </a:txBody>
                  <a:tcPr/>
                </a:tc>
                <a:tc>
                  <a:txBody>
                    <a:bodyPr/>
                    <a:lstStyle/>
                    <a:p>
                      <a:pPr algn="ctr"/>
                      <a:r>
                        <a:rPr lang="en-GB" sz="1300" dirty="0" smtClean="0"/>
                        <a:t>5.88</a:t>
                      </a:r>
                      <a:endParaRPr lang="en-GB" sz="1300" dirty="0"/>
                    </a:p>
                  </a:txBody>
                  <a:tcPr>
                    <a:lnR w="12700" cap="flat" cmpd="sng" algn="ctr">
                      <a:solidFill>
                        <a:schemeClr val="tx1"/>
                      </a:solidFill>
                      <a:prstDash val="solid"/>
                      <a:round/>
                      <a:headEnd type="none" w="med" len="med"/>
                      <a:tailEnd type="none" w="med" len="med"/>
                    </a:lnR>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35-44 (174)</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33%</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5.99</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35-44 (170)</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21%</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5.50</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35-44 (172)</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22%</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5.65</a:t>
                      </a:r>
                    </a:p>
                  </a:txBody>
                  <a:tcPr marL="90000" marR="90000" marT="46800" marB="46800" horzOverflow="overflow">
                    <a:lnR w="12700" cap="flat" cmpd="sng" algn="ctr">
                      <a:solidFill>
                        <a:schemeClr val="tx1"/>
                      </a:solidFill>
                      <a:prstDash val="solid"/>
                      <a:round/>
                      <a:headEnd type="none" w="med" len="med"/>
                      <a:tailEnd type="none" w="med" len="med"/>
                    </a:lnR>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45-54 (200)</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38%</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6.43</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45-54 (180)</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22%</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5.64</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45-54 (182)</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23%</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5.67</a:t>
                      </a:r>
                    </a:p>
                  </a:txBody>
                  <a:tcPr marL="90000" marR="90000" marT="46800" marB="46800" horzOverflow="overflow">
                    <a:lnR w="12700" cap="flat" cmpd="sng" algn="ctr">
                      <a:solidFill>
                        <a:schemeClr val="tx1"/>
                      </a:solidFill>
                      <a:prstDash val="solid"/>
                      <a:round/>
                      <a:headEnd type="none" w="med" len="med"/>
                      <a:tailEnd type="none" w="med" len="med"/>
                    </a:lnR>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55-64 (154)</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46%</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6.71</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55-64 (150)</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19%</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5.10</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55-64 (152)</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26%</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5.94</a:t>
                      </a:r>
                    </a:p>
                  </a:txBody>
                  <a:tcPr marL="90000" marR="90000" marT="46800" marB="46800" horzOverflow="overflow">
                    <a:lnR w="12700" cap="flat" cmpd="sng" algn="ctr">
                      <a:solidFill>
                        <a:schemeClr val="tx1"/>
                      </a:solidFill>
                      <a:prstDash val="solid"/>
                      <a:round/>
                      <a:headEnd type="none" w="med" len="med"/>
                      <a:tailEnd type="none" w="med" len="med"/>
                    </a:lnR>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b="0" i="0" u="none" strike="noStrike" cap="none" normalizeH="0" baseline="0" dirty="0" smtClean="0">
                          <a:ln>
                            <a:noFill/>
                          </a:ln>
                          <a:solidFill>
                            <a:schemeClr val="tx1"/>
                          </a:solidFill>
                          <a:effectLst/>
                          <a:latin typeface="+mn-lt"/>
                        </a:rPr>
                        <a:t>65+ (235)</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29%</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5.48</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b="0" i="0" u="none" strike="noStrike" cap="none" normalizeH="0" baseline="0" dirty="0" smtClean="0">
                          <a:ln>
                            <a:noFill/>
                          </a:ln>
                          <a:solidFill>
                            <a:schemeClr val="tx1"/>
                          </a:solidFill>
                          <a:effectLst/>
                          <a:latin typeface="+mn-lt"/>
                        </a:rPr>
                        <a:t>65+ (200)</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22%</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5.52</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b="0" i="0" u="none" strike="noStrike" cap="none" normalizeH="0" baseline="0" dirty="0" smtClean="0">
                          <a:ln>
                            <a:noFill/>
                          </a:ln>
                          <a:solidFill>
                            <a:schemeClr val="tx1"/>
                          </a:solidFill>
                          <a:effectLst/>
                          <a:latin typeface="+mn-lt"/>
                        </a:rPr>
                        <a:t>65+ (202)</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22%</a:t>
                      </a: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5.06</a:t>
                      </a: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AB (206)</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41%</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6.71</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AB (185)</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33%</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6.21</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AB (187)</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32%</a:t>
                      </a:r>
                    </a:p>
                  </a:txBody>
                  <a:tcPr marL="90000" marR="90000" marT="46800" marB="468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6.26</a:t>
                      </a:r>
                    </a:p>
                  </a:txBody>
                  <a:tcPr marL="90000" marR="90000" marT="46800" marB="46800"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C1 (272)</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29%</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5.87</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C1 (315)</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27%</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5.95</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C1 (318)</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23%</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5.83</a:t>
                      </a:r>
                    </a:p>
                  </a:txBody>
                  <a:tcPr marL="90000" marR="90000" marT="46800" marB="46800" horzOverflow="overflow">
                    <a:lnR w="12700" cap="flat" cmpd="sng" algn="ctr">
                      <a:solidFill>
                        <a:schemeClr val="tx1"/>
                      </a:solidFill>
                      <a:prstDash val="solid"/>
                      <a:round/>
                      <a:headEnd type="none" w="med" len="med"/>
                      <a:tailEnd type="none" w="med" len="med"/>
                    </a:lnR>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C2 (205)</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30%</a:t>
                      </a:r>
                      <a:endParaRPr kumimoji="0" lang="en-US" sz="13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algn="ctr"/>
                      <a:r>
                        <a:rPr lang="en-GB" sz="1300" dirty="0" smtClean="0">
                          <a:solidFill>
                            <a:schemeClr val="tx1"/>
                          </a:solidFill>
                          <a:latin typeface="+mn-lt"/>
                        </a:rPr>
                        <a:t>5.61</a:t>
                      </a:r>
                      <a:endParaRPr lang="en-US" sz="1300" dirty="0">
                        <a:solidFill>
                          <a:schemeClr val="tx1"/>
                        </a:solidFill>
                        <a:latin typeface="+mn-lt"/>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C2 (220)</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algn="ctr"/>
                      <a:r>
                        <a:rPr lang="en-GB" sz="1300" dirty="0" smtClean="0">
                          <a:solidFill>
                            <a:schemeClr val="tx1"/>
                          </a:solidFill>
                          <a:latin typeface="+mn-lt"/>
                        </a:rPr>
                        <a:t>16%</a:t>
                      </a:r>
                      <a:endParaRPr lang="en-US" sz="1300" dirty="0">
                        <a:solidFill>
                          <a:schemeClr val="tx1"/>
                        </a:solidFill>
                        <a:latin typeface="+mn-lt"/>
                      </a:endParaRPr>
                    </a:p>
                  </a:txBody>
                  <a:tcPr marL="90000" marR="90000" marT="46800" marB="46800" horzOverflow="overflow"/>
                </a:tc>
                <a:tc>
                  <a:txBody>
                    <a:bodyPr/>
                    <a:lstStyle/>
                    <a:p>
                      <a:pPr algn="ctr"/>
                      <a:r>
                        <a:rPr lang="en-GB" sz="1300" dirty="0" smtClean="0">
                          <a:solidFill>
                            <a:schemeClr val="tx1"/>
                          </a:solidFill>
                          <a:latin typeface="+mn-lt"/>
                        </a:rPr>
                        <a:t>5.33</a:t>
                      </a:r>
                      <a:endParaRPr lang="en-US" sz="1300" dirty="0">
                        <a:solidFill>
                          <a:schemeClr val="tx1"/>
                        </a:solidFill>
                        <a:latin typeface="+mn-lt"/>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C2 (222)</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algn="ctr"/>
                      <a:r>
                        <a:rPr lang="en-US" sz="1300" dirty="0" smtClean="0">
                          <a:solidFill>
                            <a:schemeClr val="tx1"/>
                          </a:solidFill>
                          <a:latin typeface="+mn-lt"/>
                        </a:rPr>
                        <a:t>23%</a:t>
                      </a:r>
                      <a:endParaRPr lang="en-US" sz="1300" dirty="0">
                        <a:solidFill>
                          <a:schemeClr val="tx1"/>
                        </a:solidFill>
                        <a:latin typeface="+mn-lt"/>
                      </a:endParaRPr>
                    </a:p>
                  </a:txBody>
                  <a:tcPr marL="90000" marR="90000" marT="46800" marB="46800" horzOverflow="overflow"/>
                </a:tc>
                <a:tc>
                  <a:txBody>
                    <a:bodyPr/>
                    <a:lstStyle/>
                    <a:p>
                      <a:pPr algn="ctr"/>
                      <a:r>
                        <a:rPr lang="en-US" sz="1300" dirty="0" smtClean="0">
                          <a:solidFill>
                            <a:schemeClr val="tx1"/>
                          </a:solidFill>
                          <a:latin typeface="+mn-lt"/>
                        </a:rPr>
                        <a:t>5.61</a:t>
                      </a:r>
                      <a:endParaRPr lang="en-US" sz="1300" dirty="0">
                        <a:solidFill>
                          <a:schemeClr val="tx1"/>
                        </a:solidFill>
                        <a:latin typeface="+mn-lt"/>
                      </a:endParaRPr>
                    </a:p>
                  </a:txBody>
                  <a:tcPr marL="90000" marR="90000" marT="46800" marB="46800" horzOverflow="overflow">
                    <a:lnR w="12700" cap="flat" cmpd="sng" algn="ctr">
                      <a:solidFill>
                        <a:schemeClr val="tx1"/>
                      </a:solidFill>
                      <a:prstDash val="solid"/>
                      <a:round/>
                      <a:headEnd type="none" w="med" len="med"/>
                      <a:tailEnd type="none" w="med" len="med"/>
                    </a:lnR>
                  </a:tcPr>
                </a:tc>
              </a:tr>
              <a:tr h="28666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DE (335)</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300" dirty="0" smtClean="0">
                          <a:solidFill>
                            <a:schemeClr val="tx1"/>
                          </a:solidFill>
                          <a:latin typeface="+mn-lt"/>
                        </a:rPr>
                        <a:t>34%</a:t>
                      </a:r>
                      <a:endParaRPr lang="en-US" sz="1300" dirty="0">
                        <a:solidFill>
                          <a:schemeClr val="tx1"/>
                        </a:solidFill>
                        <a:latin typeface="+mn-lt"/>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5.89</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DE (280)</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26%</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5.55</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DE (283)</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24%</a:t>
                      </a: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5.22</a:t>
                      </a: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15</a:t>
            </a:fld>
            <a:endParaRPr lang="en-GB"/>
          </a:p>
        </p:txBody>
      </p:sp>
      <p:sp>
        <p:nvSpPr>
          <p:cNvPr id="10" name="Text Box 4"/>
          <p:cNvSpPr txBox="1">
            <a:spLocks noChangeArrowheads="1"/>
          </p:cNvSpPr>
          <p:nvPr/>
        </p:nvSpPr>
        <p:spPr bwMode="auto">
          <a:xfrm>
            <a:off x="-36512" y="6453188"/>
            <a:ext cx="7380288" cy="276999"/>
          </a:xfrm>
          <a:prstGeom prst="rect">
            <a:avLst/>
          </a:prstGeom>
          <a:noFill/>
          <a:ln w="9525">
            <a:noFill/>
            <a:miter lim="800000"/>
            <a:headEnd/>
            <a:tailEnd/>
          </a:ln>
          <a:effectLst/>
        </p:spPr>
        <p:txBody>
          <a:bodyPr>
            <a:spAutoFit/>
          </a:bodyPr>
          <a:lstStyle/>
          <a:p>
            <a:pPr>
              <a:spcBef>
                <a:spcPct val="50000"/>
              </a:spcBef>
            </a:pPr>
            <a:r>
              <a:rPr lang="en-US" sz="1200" dirty="0" smtClean="0"/>
              <a:t>Q1. How interested are you in charities or their work? </a:t>
            </a:r>
          </a:p>
        </p:txBody>
      </p:sp>
      <p:sp>
        <p:nvSpPr>
          <p:cNvPr id="11" name="Text Box 7"/>
          <p:cNvSpPr txBox="1">
            <a:spLocks noChangeArrowheads="1"/>
          </p:cNvSpPr>
          <p:nvPr/>
        </p:nvSpPr>
        <p:spPr bwMode="auto">
          <a:xfrm>
            <a:off x="1366837" y="64702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2" name="Rounded Rectangle 11"/>
          <p:cNvSpPr/>
          <p:nvPr/>
        </p:nvSpPr>
        <p:spPr>
          <a:xfrm>
            <a:off x="238944" y="5568216"/>
            <a:ext cx="8587556" cy="817245"/>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Whilst there were no statistically significant changes amongst subgroups in those scoring 8-10 between 2014 and 2016, the mean score value for the youngest cohort (16-24) and eldest (65+) dropped and the score for 55-64s increased. The mean score for those in DE social grades has dropped since 2014.</a:t>
            </a:r>
            <a:endParaRPr lang="en-GB" sz="1400" dirty="0">
              <a:solidFill>
                <a:schemeClr val="tx1"/>
              </a:solidFill>
            </a:endParaRPr>
          </a:p>
        </p:txBody>
      </p:sp>
      <p:sp>
        <p:nvSpPr>
          <p:cNvPr id="13" name="Down Arrow 12"/>
          <p:cNvSpPr/>
          <p:nvPr/>
        </p:nvSpPr>
        <p:spPr>
          <a:xfrm>
            <a:off x="8636000" y="2654300"/>
            <a:ext cx="152400" cy="1905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 Arrow 14"/>
          <p:cNvSpPr/>
          <p:nvPr/>
        </p:nvSpPr>
        <p:spPr>
          <a:xfrm>
            <a:off x="8636000" y="3797300"/>
            <a:ext cx="127000" cy="2159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8623300" y="4114800"/>
            <a:ext cx="152400" cy="1905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8636000" y="5270500"/>
            <a:ext cx="152400" cy="1905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364532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Interested in charities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16</a:t>
            </a:fld>
            <a:endParaRPr lang="en-GB"/>
          </a:p>
        </p:txBody>
      </p:sp>
      <p:sp>
        <p:nvSpPr>
          <p:cNvPr id="10" name="Text Box 4"/>
          <p:cNvSpPr txBox="1">
            <a:spLocks noChangeArrowheads="1"/>
          </p:cNvSpPr>
          <p:nvPr/>
        </p:nvSpPr>
        <p:spPr bwMode="auto">
          <a:xfrm>
            <a:off x="-36512" y="6453188"/>
            <a:ext cx="7380288" cy="276999"/>
          </a:xfrm>
          <a:prstGeom prst="rect">
            <a:avLst/>
          </a:prstGeom>
          <a:noFill/>
          <a:ln w="9525">
            <a:noFill/>
            <a:miter lim="800000"/>
            <a:headEnd/>
            <a:tailEnd/>
          </a:ln>
          <a:effectLst/>
        </p:spPr>
        <p:txBody>
          <a:bodyPr>
            <a:spAutoFit/>
          </a:bodyPr>
          <a:lstStyle/>
          <a:p>
            <a:pPr>
              <a:spcBef>
                <a:spcPct val="50000"/>
              </a:spcBef>
            </a:pPr>
            <a:r>
              <a:rPr lang="en-US" sz="1200" dirty="0" smtClean="0"/>
              <a:t>Q1. How interested are you in charities or their work? </a:t>
            </a:r>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Gender</a:t>
            </a:r>
          </a:p>
          <a:p>
            <a:pPr algn="just"/>
            <a:r>
              <a:rPr lang="en-GB" sz="1500" dirty="0" smtClean="0"/>
              <a:t>On the scale from 0 (not at all interested) to 10 (extremely interested),  women (6.03)  posted a higher mean score than men (5.32)  in regard to their interest in charities and their work.</a:t>
            </a:r>
          </a:p>
          <a:p>
            <a:pPr algn="just"/>
            <a:r>
              <a:rPr lang="en-GB" sz="1500" dirty="0" smtClean="0"/>
              <a:t>Men (17%) were more likely than women (9%) to rate their interest as two or less and were less likely than women to post a score of eight or more (men 21%, women 28%).</a:t>
            </a:r>
          </a:p>
          <a:p>
            <a:pPr algn="just">
              <a:buNone/>
            </a:pPr>
            <a:r>
              <a:rPr lang="en-GB" sz="1500" b="1" dirty="0" smtClean="0"/>
              <a:t>Age</a:t>
            </a:r>
          </a:p>
          <a:p>
            <a:pPr algn="just"/>
            <a:r>
              <a:rPr lang="en-GB" sz="1500" dirty="0" smtClean="0"/>
              <a:t>The eldest, 65+ cohort (5.06) posted a lower mean score in regard to their interest in charities than all other age groups (16-25 6.17, 25-34 5.88, 35-44 5.65, 45-54 5.67 and 55-64 5.94).</a:t>
            </a:r>
          </a:p>
          <a:p>
            <a:pPr algn="just"/>
            <a:r>
              <a:rPr lang="en-GB" sz="1500" dirty="0" smtClean="0"/>
              <a:t>The eldest, 65+ cohort (22%) were also more likely than all younger respondents (11%) to rate their interest in charities as two or less.</a:t>
            </a:r>
          </a:p>
          <a:p>
            <a:pPr algn="just">
              <a:buNone/>
            </a:pPr>
            <a:r>
              <a:rPr lang="en-GB" sz="1500" b="1" dirty="0" smtClean="0"/>
              <a:t>SEG</a:t>
            </a:r>
          </a:p>
          <a:p>
            <a:pPr algn="just"/>
            <a:r>
              <a:rPr lang="en-GB" sz="1500" dirty="0" smtClean="0"/>
              <a:t>Those from a higher socio-economic group, AB (6.26) and C1 (5.83), registered higher interest in charities than the lowest group, DE (5.22). ABs also registered higher level of interest than C2s (5.61).</a:t>
            </a:r>
          </a:p>
          <a:p>
            <a:pPr algn="just"/>
            <a:r>
              <a:rPr lang="en-GB" sz="1500" dirty="0" smtClean="0"/>
              <a:t>AB (32%) respondents were more likely than C1, C2 and DE respondents (23%) to  give an interest score of eight or higher.</a:t>
            </a:r>
          </a:p>
          <a:p>
            <a:pPr algn="just"/>
            <a:r>
              <a:rPr lang="en-GB" sz="1500" dirty="0" smtClean="0"/>
              <a:t>DEs (18%) were more likely than ABs (8%) and C1s (11%) to provide a score of two or less.</a:t>
            </a:r>
          </a:p>
          <a:p>
            <a:pPr algn="just"/>
            <a:r>
              <a:rPr lang="en-GB" sz="1500" dirty="0" smtClean="0"/>
              <a:t>Those in Central Scotland (18%) were more likely than those in Glasgow (10%) to provide an answer of two or less.</a:t>
            </a:r>
          </a:p>
          <a:p>
            <a:pPr algn="just"/>
            <a:endParaRPr lang="en-GB" sz="1400" dirty="0" smtClean="0"/>
          </a:p>
        </p:txBody>
      </p:sp>
    </p:spTree>
    <p:extLst>
      <p:ext uri="{BB962C8B-B14F-4D97-AF65-F5344CB8AC3E}">
        <p14:creationId xmlns:p14="http://schemas.microsoft.com/office/powerpoint/2010/main" xmlns="" val="526262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Interested in charities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17</a:t>
            </a:fld>
            <a:endParaRPr lang="en-GB"/>
          </a:p>
        </p:txBody>
      </p:sp>
      <p:sp>
        <p:nvSpPr>
          <p:cNvPr id="10" name="Text Box 4"/>
          <p:cNvSpPr txBox="1">
            <a:spLocks noChangeArrowheads="1"/>
          </p:cNvSpPr>
          <p:nvPr/>
        </p:nvSpPr>
        <p:spPr bwMode="auto">
          <a:xfrm>
            <a:off x="-36512" y="6453188"/>
            <a:ext cx="7380288" cy="276999"/>
          </a:xfrm>
          <a:prstGeom prst="rect">
            <a:avLst/>
          </a:prstGeom>
          <a:noFill/>
          <a:ln w="9525">
            <a:noFill/>
            <a:miter lim="800000"/>
            <a:headEnd/>
            <a:tailEnd/>
          </a:ln>
          <a:effectLst/>
        </p:spPr>
        <p:txBody>
          <a:bodyPr>
            <a:spAutoFit/>
          </a:bodyPr>
          <a:lstStyle/>
          <a:p>
            <a:pPr>
              <a:spcBef>
                <a:spcPct val="50000"/>
              </a:spcBef>
            </a:pPr>
            <a:r>
              <a:rPr lang="en-US" sz="1200" dirty="0" smtClean="0"/>
              <a:t>Q1. How interested are you in charities or their work? </a:t>
            </a:r>
          </a:p>
        </p:txBody>
      </p:sp>
      <p:sp>
        <p:nvSpPr>
          <p:cNvPr id="18" name="Content Placeholder 2"/>
          <p:cNvSpPr>
            <a:spLocks noGrp="1"/>
          </p:cNvSpPr>
          <p:nvPr>
            <p:ph idx="1"/>
          </p:nvPr>
        </p:nvSpPr>
        <p:spPr>
          <a:xfrm>
            <a:off x="457200" y="1028700"/>
            <a:ext cx="8229600" cy="5257800"/>
          </a:xfrm>
        </p:spPr>
        <p:txBody>
          <a:bodyPr>
            <a:normAutofit/>
          </a:bodyPr>
          <a:lstStyle/>
          <a:p>
            <a:pPr algn="just">
              <a:buNone/>
            </a:pPr>
            <a:r>
              <a:rPr lang="en-GB" sz="1500" b="1" dirty="0" smtClean="0"/>
              <a:t>Contact with charity</a:t>
            </a:r>
          </a:p>
          <a:p>
            <a:pPr algn="just"/>
            <a:r>
              <a:rPr lang="en-GB" sz="1500" dirty="0" smtClean="0"/>
              <a:t>Respondents who had contact with a charity (6.47) posted a higher mean score than those who did not (5.05).</a:t>
            </a:r>
          </a:p>
          <a:p>
            <a:pPr algn="just"/>
            <a:r>
              <a:rPr lang="en-GB" sz="1500" dirty="0" smtClean="0"/>
              <a:t>Those who had contact with a charity (35%) were more likely than those who did not (16%) to rate their interest as eight or more and less likely to rate it as two or less (contact 7%, no contact 18%).</a:t>
            </a:r>
          </a:p>
          <a:p>
            <a:pPr algn="just">
              <a:buNone/>
            </a:pPr>
            <a:r>
              <a:rPr lang="en-GB" sz="1500" b="1" dirty="0" smtClean="0"/>
              <a:t>Awareness of OSCR</a:t>
            </a:r>
          </a:p>
          <a:p>
            <a:pPr algn="just"/>
            <a:r>
              <a:rPr lang="en-GB" sz="1500" dirty="0" smtClean="0"/>
              <a:t>Those who were aware of OSCR (6.66) posted a higher mean score than those who were not (5.42).</a:t>
            </a:r>
          </a:p>
          <a:p>
            <a:pPr algn="just"/>
            <a:r>
              <a:rPr lang="en-GB" sz="1500" dirty="0" smtClean="0"/>
              <a:t>Those aware of OSCR (39%) were more likely than those who were not (21%) to rate their interest as eight or more and less likely to rate it as two or less (aware 7%, not aware 15%).</a:t>
            </a:r>
          </a:p>
          <a:p>
            <a:pPr algn="just">
              <a:buNone/>
            </a:pPr>
            <a:r>
              <a:rPr lang="en-GB" sz="1500" b="1" dirty="0" smtClean="0"/>
              <a:t>Giving to charity</a:t>
            </a:r>
          </a:p>
          <a:p>
            <a:pPr algn="just"/>
            <a:r>
              <a:rPr lang="en-GB" sz="1500" dirty="0" smtClean="0"/>
              <a:t>Those who had given to charity in the last year (5.92) posted a higher mean score than those who did not (3.31) in regard to their interest in charity.</a:t>
            </a:r>
          </a:p>
          <a:p>
            <a:pPr algn="just"/>
            <a:r>
              <a:rPr lang="en-GB" sz="1500" dirty="0" smtClean="0"/>
              <a:t>Those who had given to charity in the last year (26%) were more likely than those who had not (9%) to rate their interest as eight or more and less likely to rate it as two or less (given 10%, not given 47%).</a:t>
            </a:r>
          </a:p>
          <a:p>
            <a:pPr algn="just"/>
            <a:endParaRPr lang="en-GB" sz="1500" dirty="0" smtClean="0"/>
          </a:p>
        </p:txBody>
      </p:sp>
    </p:spTree>
    <p:extLst>
      <p:ext uri="{BB962C8B-B14F-4D97-AF65-F5344CB8AC3E}">
        <p14:creationId xmlns:p14="http://schemas.microsoft.com/office/powerpoint/2010/main" xmlns="" val="325011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extLst>
              <p:ext uri="{D42A27DB-BD31-4B8C-83A1-F6EECF244321}">
                <p14:modId xmlns:p14="http://schemas.microsoft.com/office/powerpoint/2010/main" xmlns="" val="240084675"/>
              </p:ext>
            </p:extLst>
          </p:nvPr>
        </p:nvGraphicFramePr>
        <p:xfrm>
          <a:off x="-1055523" y="997528"/>
          <a:ext cx="9858000" cy="4698461"/>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18</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Contact with charity</a:t>
            </a:r>
            <a:endParaRPr lang="en-GB" sz="2800" i="1" dirty="0"/>
          </a:p>
        </p:txBody>
      </p:sp>
      <p:sp>
        <p:nvSpPr>
          <p:cNvPr id="455684" name="Text Box 4"/>
          <p:cNvSpPr txBox="1">
            <a:spLocks noChangeArrowheads="1"/>
          </p:cNvSpPr>
          <p:nvPr/>
        </p:nvSpPr>
        <p:spPr bwMode="auto">
          <a:xfrm>
            <a:off x="0" y="6453336"/>
            <a:ext cx="6479754" cy="553998"/>
          </a:xfrm>
          <a:prstGeom prst="rect">
            <a:avLst/>
          </a:prstGeom>
          <a:noFill/>
          <a:ln w="9525">
            <a:noFill/>
            <a:miter lim="800000"/>
            <a:headEnd/>
            <a:tailEnd/>
          </a:ln>
          <a:effectLst/>
        </p:spPr>
        <p:txBody>
          <a:bodyPr wrap="square">
            <a:spAutoFit/>
          </a:bodyPr>
          <a:lstStyle/>
          <a:p>
            <a:pPr>
              <a:spcBef>
                <a:spcPct val="50000"/>
              </a:spcBef>
            </a:pPr>
            <a:r>
              <a:rPr lang="en-GB" sz="1200" dirty="0" smtClean="0"/>
              <a:t>Q2. Do you or any of your close friends and family have any of the following contact with a charity?</a:t>
            </a:r>
            <a:endParaRPr lang="en-GB" sz="1200" i="1" dirty="0" smtClean="0"/>
          </a:p>
          <a:p>
            <a:pPr>
              <a:spcBef>
                <a:spcPct val="50000"/>
              </a:spcBef>
            </a:pPr>
            <a:endParaRPr lang="en-US" sz="1200"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3" name="Rounded Rectangle 12"/>
          <p:cNvSpPr/>
          <p:nvPr/>
        </p:nvSpPr>
        <p:spPr>
          <a:xfrm>
            <a:off x="515169" y="5831978"/>
            <a:ext cx="8208912"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Rates of contact with charity remained similar to 2014.</a:t>
            </a:r>
            <a:r>
              <a:rPr lang="en-GB" sz="1400" dirty="0" smtClean="0">
                <a:solidFill>
                  <a:srgbClr val="FF0000"/>
                </a:solidFill>
              </a:rPr>
              <a:t> </a:t>
            </a:r>
            <a:endParaRPr lang="en-GB" sz="140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Contact with charity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19</a:t>
            </a:fld>
            <a:endParaRPr lang="en-GB"/>
          </a:p>
        </p:txBody>
      </p:sp>
      <p:sp>
        <p:nvSpPr>
          <p:cNvPr id="18" name="Content Placeholder 2"/>
          <p:cNvSpPr>
            <a:spLocks noGrp="1"/>
          </p:cNvSpPr>
          <p:nvPr>
            <p:ph idx="1"/>
          </p:nvPr>
        </p:nvSpPr>
        <p:spPr>
          <a:xfrm>
            <a:off x="457200" y="850900"/>
            <a:ext cx="8229600" cy="5105400"/>
          </a:xfrm>
        </p:spPr>
        <p:txBody>
          <a:bodyPr>
            <a:normAutofit/>
          </a:bodyPr>
          <a:lstStyle/>
          <a:p>
            <a:pPr algn="just">
              <a:buNone/>
            </a:pPr>
            <a:r>
              <a:rPr lang="en-GB" sz="1500" b="1" dirty="0" smtClean="0"/>
              <a:t>Gender</a:t>
            </a:r>
          </a:p>
          <a:p>
            <a:pPr algn="just"/>
            <a:r>
              <a:rPr lang="en-GB" sz="1500" dirty="0" smtClean="0"/>
              <a:t>There were very few differences between men and women in regard to their contact with charities. However, women (26%) were more likely than men (16%) to have used a service such as a charity shop, youth club or leisure group.</a:t>
            </a:r>
          </a:p>
          <a:p>
            <a:pPr algn="just">
              <a:buNone/>
            </a:pPr>
            <a:r>
              <a:rPr lang="en-GB" sz="1500" b="1" dirty="0" smtClean="0"/>
              <a:t>Age</a:t>
            </a:r>
          </a:p>
          <a:p>
            <a:pPr algn="just"/>
            <a:r>
              <a:rPr lang="en-GB" sz="1500" dirty="0" smtClean="0"/>
              <a:t>The youngest, 16-24 year old, respondents were more likely than all older respondents to have had any contact with charity (16-24 66%, 25+ 43%) and to have had contact through work or volunteering (16-24 53%, 25+ 26%).</a:t>
            </a:r>
          </a:p>
          <a:p>
            <a:pPr algn="just">
              <a:buNone/>
            </a:pPr>
            <a:r>
              <a:rPr lang="en-GB" sz="1500" b="1" dirty="0" smtClean="0"/>
              <a:t>SEG</a:t>
            </a:r>
          </a:p>
          <a:p>
            <a:pPr algn="just"/>
            <a:r>
              <a:rPr lang="en-GB" sz="1500" dirty="0" smtClean="0"/>
              <a:t>AB respondents were more likely than DE respondents to have had any contact with charity (AB 51%, DE 40%) and to have contact through work or volunteering (AB 36%, DE 24%).</a:t>
            </a:r>
          </a:p>
          <a:p>
            <a:pPr algn="just">
              <a:buNone/>
            </a:pPr>
            <a:r>
              <a:rPr lang="en-GB" sz="1500" b="1" dirty="0" smtClean="0"/>
              <a:t>Location</a:t>
            </a:r>
          </a:p>
          <a:p>
            <a:pPr algn="just"/>
            <a:r>
              <a:rPr lang="en-GB" sz="1500" dirty="0" smtClean="0"/>
              <a:t>Those in Mid Scotland &amp; Fife (60%) were more likely than respondents from NE Scotland (46%), Highlands &amp; Islands (40%), South Scotland (37%), Central Scotland (44%) and Glasgow (40%) to have had any contact with charity.</a:t>
            </a:r>
          </a:p>
          <a:p>
            <a:pPr algn="just"/>
            <a:r>
              <a:rPr lang="en-GB" sz="1500" dirty="0" smtClean="0"/>
              <a:t>Respondents in Mid Scotland &amp; Fife (44%) were more likely than respondents from Highlands &amp; Islands (24%), West Scotland (30%), Central Scotland (27%) and </a:t>
            </a:r>
            <a:r>
              <a:rPr lang="en-GB" sz="1500" dirty="0" err="1" smtClean="0"/>
              <a:t>Lothians</a:t>
            </a:r>
            <a:r>
              <a:rPr lang="en-GB" sz="1500" dirty="0" smtClean="0"/>
              <a:t> (30%) to have done any paid work or volunteering for a charity. </a:t>
            </a:r>
          </a:p>
          <a:p>
            <a:pPr algn="just"/>
            <a:r>
              <a:rPr lang="en-GB" sz="1500" dirty="0" smtClean="0"/>
              <a:t>Those in Mid Scotland &amp; Fife (36%) were also more likely than those in Highlands &amp; Islands (17%) and Central Scotland (21%) to have been a volunteer for a charity.</a:t>
            </a:r>
          </a:p>
        </p:txBody>
      </p:sp>
      <p:sp>
        <p:nvSpPr>
          <p:cNvPr id="8" name="Text Box 4"/>
          <p:cNvSpPr txBox="1">
            <a:spLocks noChangeArrowheads="1"/>
          </p:cNvSpPr>
          <p:nvPr/>
        </p:nvSpPr>
        <p:spPr bwMode="auto">
          <a:xfrm>
            <a:off x="0" y="6453336"/>
            <a:ext cx="6479754" cy="553998"/>
          </a:xfrm>
          <a:prstGeom prst="rect">
            <a:avLst/>
          </a:prstGeom>
          <a:noFill/>
          <a:ln w="9525">
            <a:noFill/>
            <a:miter lim="800000"/>
            <a:headEnd/>
            <a:tailEnd/>
          </a:ln>
          <a:effectLst/>
        </p:spPr>
        <p:txBody>
          <a:bodyPr wrap="square">
            <a:spAutoFit/>
          </a:bodyPr>
          <a:lstStyle/>
          <a:p>
            <a:pPr>
              <a:spcBef>
                <a:spcPct val="50000"/>
              </a:spcBef>
            </a:pPr>
            <a:r>
              <a:rPr lang="en-GB" sz="1200" dirty="0" smtClean="0"/>
              <a:t>Q2. Do you or any of your close friends and family have any of the following contact with a charity?</a:t>
            </a:r>
            <a:endParaRPr lang="en-GB" sz="1200" i="1" dirty="0" smtClean="0"/>
          </a:p>
          <a:p>
            <a:pPr>
              <a:spcBef>
                <a:spcPct val="50000"/>
              </a:spcBef>
            </a:pPr>
            <a:endParaRPr lang="en-US" sz="1200" dirty="0"/>
          </a:p>
        </p:txBody>
      </p:sp>
    </p:spTree>
    <p:extLst>
      <p:ext uri="{BB962C8B-B14F-4D97-AF65-F5344CB8AC3E}">
        <p14:creationId xmlns:p14="http://schemas.microsoft.com/office/powerpoint/2010/main" xmlns="" val="127467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normAutofit/>
          </a:bodyPr>
          <a:lstStyle/>
          <a:p>
            <a:pPr algn="just"/>
            <a:r>
              <a:rPr lang="en-GB" sz="1600" dirty="0" smtClean="0"/>
              <a:t>OSCR provides regulatory, administrative and advisory services to Scotland’s 24,000 registered charities. OSCR states its vision for the Scottish charity sector as being “</a:t>
            </a:r>
            <a:r>
              <a:rPr lang="en-GB" sz="1600" i="1" dirty="0" smtClean="0"/>
              <a:t>for charities you can trust and that provide public benefit, underpinned by the effective delivery of our regulatory role</a:t>
            </a:r>
            <a:r>
              <a:rPr lang="en-GB" sz="1600" dirty="0" smtClean="0"/>
              <a:t>”.</a:t>
            </a:r>
          </a:p>
          <a:p>
            <a:endParaRPr lang="en-US" sz="1600" dirty="0" smtClean="0"/>
          </a:p>
          <a:p>
            <a:pPr algn="just"/>
            <a:r>
              <a:rPr lang="en-GB" sz="1600" dirty="0" smtClean="0"/>
              <a:t>Since 2007, OSCR has commissioned external stakeholder surveys to collect the attitudes of certain target audiences, the results of which were used to draw attention to attitudinal changes and to flag up to OSCR existing and developing issues and concerns. </a:t>
            </a:r>
          </a:p>
          <a:p>
            <a:endParaRPr lang="en-US" sz="1600" dirty="0" smtClean="0"/>
          </a:p>
          <a:p>
            <a:pPr algn="just"/>
            <a:r>
              <a:rPr lang="en-GB" sz="1600" i="1" dirty="0" smtClean="0"/>
              <a:t>The Scottish Charity Surveys 2016</a:t>
            </a:r>
            <a:r>
              <a:rPr lang="en-GB" sz="1600" dirty="0" smtClean="0"/>
              <a:t> tracks changes in stakeholder attitudes since the last wave in 2014, provides feedback on emerging themes and establishes a future baseline in new areas of interest. Ultimately, the findings from this research will allow OSCR to more effectively deliver its regulatory functions and engagement priorities. </a:t>
            </a:r>
            <a:endParaRPr lang="en-US" sz="1600" dirty="0" smtClean="0"/>
          </a:p>
          <a:p>
            <a:endParaRPr lang="en-GB" sz="1600" dirty="0"/>
          </a:p>
        </p:txBody>
      </p:sp>
      <p:sp>
        <p:nvSpPr>
          <p:cNvPr id="4" name="Slide Number Placeholder 3"/>
          <p:cNvSpPr>
            <a:spLocks noGrp="1"/>
          </p:cNvSpPr>
          <p:nvPr>
            <p:ph type="sldNum" sz="quarter" idx="15"/>
          </p:nvPr>
        </p:nvSpPr>
        <p:spPr>
          <a:xfrm>
            <a:off x="6978650" y="6589092"/>
            <a:ext cx="2133600" cy="365125"/>
          </a:xfrm>
        </p:spPr>
        <p:txBody>
          <a:bodyPr/>
          <a:lstStyle/>
          <a:p>
            <a:fld id="{AA49D0B1-4015-47B1-AA93-86824F055D44}" type="slidenum">
              <a:rPr lang="en-GB" smtClean="0">
                <a:solidFill>
                  <a:schemeClr val="tx1"/>
                </a:solidFill>
              </a:rPr>
              <a:pPr/>
              <a:t>2</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20</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Location</a:t>
            </a:r>
          </a:p>
          <a:p>
            <a:pPr algn="just"/>
            <a:r>
              <a:rPr lang="en-GB" sz="1500" dirty="0" smtClean="0"/>
              <a:t>Respondents in Glasgow (12%) were less likely than those in NE Scotland (22%), Highlands &amp; Islands (26%) , West Scotland (23%), Central (23%), Mid Scotland &amp; Fife (26%) and </a:t>
            </a:r>
            <a:r>
              <a:rPr lang="en-GB" sz="1500" dirty="0" err="1" smtClean="0"/>
              <a:t>Lothians</a:t>
            </a:r>
            <a:r>
              <a:rPr lang="en-GB" sz="1500" dirty="0" smtClean="0"/>
              <a:t> (26%) to have used a service such as a charity shop, youth club or leisure group.</a:t>
            </a:r>
          </a:p>
          <a:p>
            <a:pPr algn="just"/>
            <a:r>
              <a:rPr lang="en-GB" sz="1500" dirty="0" smtClean="0"/>
              <a:t>Respondents in Lothians (10%), Central Scotland (8%) and Glasgow (7%) were more likely than those in West Scotland (2%) to have been a paid employee at a charity.</a:t>
            </a:r>
          </a:p>
          <a:p>
            <a:pPr algn="just">
              <a:buNone/>
            </a:pPr>
            <a:r>
              <a:rPr lang="en-GB" sz="1500" b="1" dirty="0" smtClean="0"/>
              <a:t>Awareness of OSCR</a:t>
            </a:r>
          </a:p>
          <a:p>
            <a:pPr algn="just"/>
            <a:r>
              <a:rPr lang="en-GB" sz="1500" dirty="0" smtClean="0"/>
              <a:t>Those aware of OSCR (58%) were more likely than those not aware (41%) to have had any contact with a charity; including work or volunteering (aware 47%, not aware 26%).</a:t>
            </a:r>
          </a:p>
          <a:p>
            <a:pPr algn="just">
              <a:buNone/>
            </a:pPr>
            <a:r>
              <a:rPr lang="en-GB" sz="1500" b="1" dirty="0" smtClean="0"/>
              <a:t>Giving to charity</a:t>
            </a:r>
          </a:p>
          <a:p>
            <a:pPr algn="just"/>
            <a:r>
              <a:rPr lang="en-GB" sz="1500" dirty="0" smtClean="0"/>
              <a:t>Those who had given to charity in the last 12 months (48%) were more likely than those who hadn’t (18%) to have had any contact with a charity; including work or volunteering  (given 32%, not given 12%).</a:t>
            </a:r>
          </a:p>
          <a:p>
            <a:pPr algn="just">
              <a:buNone/>
            </a:pPr>
            <a:r>
              <a:rPr lang="en-GB" sz="1500" b="1" dirty="0" smtClean="0"/>
              <a:t>Interest in charity</a:t>
            </a:r>
          </a:p>
          <a:p>
            <a:pPr algn="just"/>
            <a:r>
              <a:rPr lang="en-GB" sz="1500" dirty="0" smtClean="0"/>
              <a:t>Those most interested in charities (65%), scoring eight or more out of ten, were more likely than those scoring their interest lower (38%) to have had any contact with a charity; including work or volunteering (8-10 51%, 0-7 24%).</a:t>
            </a:r>
          </a:p>
        </p:txBody>
      </p:sp>
      <p:sp>
        <p:nvSpPr>
          <p:cNvPr id="9" name="Title 1"/>
          <p:cNvSpPr>
            <a:spLocks noGrp="1"/>
          </p:cNvSpPr>
          <p:nvPr>
            <p:ph type="title"/>
          </p:nvPr>
        </p:nvSpPr>
        <p:spPr>
          <a:xfrm>
            <a:off x="457200" y="116632"/>
            <a:ext cx="6997700" cy="1143000"/>
          </a:xfrm>
        </p:spPr>
        <p:txBody>
          <a:bodyPr>
            <a:normAutofit/>
          </a:bodyPr>
          <a:lstStyle/>
          <a:p>
            <a:r>
              <a:rPr lang="en-GB" sz="2800" dirty="0" smtClean="0"/>
              <a:t>Contact with charity – sub-groups</a:t>
            </a:r>
            <a:endParaRPr lang="en-GB" sz="2800" dirty="0"/>
          </a:p>
        </p:txBody>
      </p:sp>
      <p:sp>
        <p:nvSpPr>
          <p:cNvPr id="8" name="Text Box 4"/>
          <p:cNvSpPr txBox="1">
            <a:spLocks noChangeArrowheads="1"/>
          </p:cNvSpPr>
          <p:nvPr/>
        </p:nvSpPr>
        <p:spPr bwMode="auto">
          <a:xfrm>
            <a:off x="0" y="6453336"/>
            <a:ext cx="6479754" cy="553998"/>
          </a:xfrm>
          <a:prstGeom prst="rect">
            <a:avLst/>
          </a:prstGeom>
          <a:noFill/>
          <a:ln w="9525">
            <a:noFill/>
            <a:miter lim="800000"/>
            <a:headEnd/>
            <a:tailEnd/>
          </a:ln>
          <a:effectLst/>
        </p:spPr>
        <p:txBody>
          <a:bodyPr wrap="square">
            <a:spAutoFit/>
          </a:bodyPr>
          <a:lstStyle/>
          <a:p>
            <a:pPr>
              <a:spcBef>
                <a:spcPct val="50000"/>
              </a:spcBef>
            </a:pPr>
            <a:r>
              <a:rPr lang="en-GB" sz="1200" dirty="0" smtClean="0"/>
              <a:t>Q2. Do you or any of your close friends and family have any of the following contact with a charity?</a:t>
            </a:r>
            <a:endParaRPr lang="en-GB" sz="1200" i="1" dirty="0" smtClean="0"/>
          </a:p>
          <a:p>
            <a:pPr>
              <a:spcBef>
                <a:spcPct val="50000"/>
              </a:spcBef>
            </a:pPr>
            <a:endParaRPr lang="en-US" sz="1200" dirty="0"/>
          </a:p>
        </p:txBody>
      </p:sp>
    </p:spTree>
    <p:extLst>
      <p:ext uri="{BB962C8B-B14F-4D97-AF65-F5344CB8AC3E}">
        <p14:creationId xmlns:p14="http://schemas.microsoft.com/office/powerpoint/2010/main" xmlns="" val="4271787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extLst>
              <p:ext uri="{D42A27DB-BD31-4B8C-83A1-F6EECF244321}">
                <p14:modId xmlns:p14="http://schemas.microsoft.com/office/powerpoint/2010/main" xmlns="" val="2468381122"/>
              </p:ext>
            </p:extLst>
          </p:nvPr>
        </p:nvGraphicFramePr>
        <p:xfrm>
          <a:off x="179512" y="1268760"/>
          <a:ext cx="8786358" cy="4417665"/>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21</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Donation of time, goods and/or money in the last year</a:t>
            </a:r>
            <a:endParaRPr lang="en-GB" sz="2800" i="1" dirty="0"/>
          </a:p>
        </p:txBody>
      </p:sp>
      <p:sp>
        <p:nvSpPr>
          <p:cNvPr id="455684" name="Text Box 4"/>
          <p:cNvSpPr txBox="1">
            <a:spLocks noChangeArrowheads="1"/>
          </p:cNvSpPr>
          <p:nvPr/>
        </p:nvSpPr>
        <p:spPr bwMode="auto">
          <a:xfrm>
            <a:off x="0" y="6453336"/>
            <a:ext cx="6479754" cy="830997"/>
          </a:xfrm>
          <a:prstGeom prst="rect">
            <a:avLst/>
          </a:prstGeom>
          <a:noFill/>
          <a:ln w="9525">
            <a:noFill/>
            <a:miter lim="800000"/>
            <a:headEnd/>
            <a:tailEnd/>
          </a:ln>
          <a:effectLst/>
        </p:spPr>
        <p:txBody>
          <a:bodyPr wrap="square">
            <a:spAutoFit/>
          </a:bodyPr>
          <a:lstStyle/>
          <a:p>
            <a:pPr>
              <a:spcBef>
                <a:spcPct val="50000"/>
              </a:spcBef>
            </a:pPr>
            <a:r>
              <a:rPr lang="en-GB" sz="1200" dirty="0" smtClean="0"/>
              <a:t>Q3. Have you given any time, goods or money to a charity within the last year? If so, which?</a:t>
            </a:r>
            <a:endParaRPr lang="en-GB" sz="1200" i="1" dirty="0" smtClean="0"/>
          </a:p>
          <a:p>
            <a:pPr>
              <a:spcBef>
                <a:spcPct val="50000"/>
              </a:spcBef>
            </a:pPr>
            <a:endParaRPr lang="en-GB" sz="1200" i="1" dirty="0" smtClean="0"/>
          </a:p>
          <a:p>
            <a:pPr>
              <a:spcBef>
                <a:spcPct val="50000"/>
              </a:spcBef>
            </a:pPr>
            <a:endParaRPr lang="en-US" sz="1200"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3" name="Rounded Rectangle 12"/>
          <p:cNvSpPr/>
          <p:nvPr/>
        </p:nvSpPr>
        <p:spPr>
          <a:xfrm>
            <a:off x="539552" y="5762128"/>
            <a:ext cx="8208912"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 increase in those donating goods witnessed in 2014 was sustained into 2016.</a:t>
            </a:r>
            <a:endParaRPr lang="en-GB" sz="14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0" y="1268761"/>
          <a:ext cx="9001496" cy="4052540"/>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22</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Amount of money donated to charity</a:t>
            </a:r>
            <a:endParaRPr lang="en-GB" sz="2800" i="1" dirty="0"/>
          </a:p>
        </p:txBody>
      </p:sp>
      <p:sp>
        <p:nvSpPr>
          <p:cNvPr id="455684" name="Text Box 4"/>
          <p:cNvSpPr txBox="1">
            <a:spLocks noChangeArrowheads="1"/>
          </p:cNvSpPr>
          <p:nvPr/>
        </p:nvSpPr>
        <p:spPr bwMode="auto">
          <a:xfrm>
            <a:off x="0" y="6453336"/>
            <a:ext cx="6479754" cy="276999"/>
          </a:xfrm>
          <a:prstGeom prst="rect">
            <a:avLst/>
          </a:prstGeom>
          <a:noFill/>
          <a:ln w="9525">
            <a:noFill/>
            <a:miter lim="800000"/>
            <a:headEnd/>
            <a:tailEnd/>
          </a:ln>
          <a:effectLst/>
        </p:spPr>
        <p:txBody>
          <a:bodyPr wrap="square">
            <a:spAutoFit/>
          </a:bodyPr>
          <a:lstStyle/>
          <a:p>
            <a:r>
              <a:rPr lang="en-GB" sz="1200" dirty="0" smtClean="0"/>
              <a:t>Q4a. Approximately how much money do you give to charity per year (including coins into cans)?</a:t>
            </a:r>
            <a:endParaRPr lang="en-US" sz="1200"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who donated money)</a:t>
            </a:r>
            <a:endParaRPr lang="en-GB" sz="1200" dirty="0"/>
          </a:p>
        </p:txBody>
      </p:sp>
      <p:sp>
        <p:nvSpPr>
          <p:cNvPr id="13" name="Rounded Rectangle 12"/>
          <p:cNvSpPr/>
          <p:nvPr/>
        </p:nvSpPr>
        <p:spPr>
          <a:xfrm>
            <a:off x="899592" y="5414348"/>
            <a:ext cx="7560840"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In 2016, the distribution of donation amounts remained consistent with 2014, with no statistically significant changes.</a:t>
            </a:r>
            <a:endParaRPr lang="en-GB" sz="14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Donations to charity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23</a:t>
            </a:fld>
            <a:endParaRPr lang="en-GB"/>
          </a:p>
        </p:txBody>
      </p:sp>
      <p:sp>
        <p:nvSpPr>
          <p:cNvPr id="18" name="Content Placeholder 2"/>
          <p:cNvSpPr>
            <a:spLocks noGrp="1"/>
          </p:cNvSpPr>
          <p:nvPr>
            <p:ph idx="1"/>
          </p:nvPr>
        </p:nvSpPr>
        <p:spPr>
          <a:xfrm>
            <a:off x="457200" y="850900"/>
            <a:ext cx="8229600" cy="5105400"/>
          </a:xfrm>
        </p:spPr>
        <p:txBody>
          <a:bodyPr>
            <a:normAutofit/>
          </a:bodyPr>
          <a:lstStyle/>
          <a:p>
            <a:pPr algn="just">
              <a:buNone/>
            </a:pPr>
            <a:r>
              <a:rPr lang="en-GB" sz="1500" b="1" dirty="0" smtClean="0"/>
              <a:t>Gender</a:t>
            </a:r>
          </a:p>
          <a:p>
            <a:pPr algn="just"/>
            <a:r>
              <a:rPr lang="en-GB" sz="1500" dirty="0" smtClean="0"/>
              <a:t>More women (94%) than men (88%) had given anything to charity in the last twelve months.</a:t>
            </a:r>
          </a:p>
          <a:p>
            <a:pPr algn="just"/>
            <a:r>
              <a:rPr lang="en-GB" sz="1500" dirty="0" smtClean="0"/>
              <a:t>Women (72%) were more likely than men (55%) to have donated goods to charity in the last twelve months.</a:t>
            </a:r>
          </a:p>
          <a:p>
            <a:pPr algn="just">
              <a:buNone/>
            </a:pPr>
            <a:r>
              <a:rPr lang="en-GB" sz="1500" b="1" dirty="0" smtClean="0"/>
              <a:t>Age</a:t>
            </a:r>
          </a:p>
          <a:p>
            <a:pPr algn="just"/>
            <a:r>
              <a:rPr lang="en-GB" sz="1500" dirty="0" smtClean="0"/>
              <a:t>In keeping with their higher propensity to volunteer, 16-24s (42%) were more likely than those 35 or over (19%) to donate their time.</a:t>
            </a:r>
          </a:p>
          <a:p>
            <a:pPr algn="just"/>
            <a:r>
              <a:rPr lang="en-GB" sz="1500" dirty="0" smtClean="0"/>
              <a:t>Under 25s (50%) were more likely than those 25 or over (32%) to have donated cash under the value of £50 in the past twelve months. However, under 25s (16%) were less likely than those aged 25 or over (37%) to donate over £50. There was no difference amongst age groups in the likelihood to donate money overall.</a:t>
            </a:r>
          </a:p>
          <a:p>
            <a:pPr algn="just">
              <a:buNone/>
            </a:pPr>
            <a:r>
              <a:rPr lang="en-GB" sz="1500" b="1" dirty="0" smtClean="0"/>
              <a:t>SEG</a:t>
            </a:r>
          </a:p>
          <a:p>
            <a:pPr algn="just"/>
            <a:r>
              <a:rPr lang="en-GB" sz="1500" dirty="0" smtClean="0"/>
              <a:t>AB  respondents (79%) were more likely than DE respondents (63%) to have donated money to  charity. This group (48%) were also more likely to have donated over £50 than all lower socio-economic groups: C1 (34%), C2 (37%), DE (22%).</a:t>
            </a:r>
          </a:p>
          <a:p>
            <a:pPr algn="just"/>
            <a:r>
              <a:rPr lang="en-GB" sz="1500" dirty="0" smtClean="0"/>
              <a:t>DE respondents  (57%) were less likely than those from a higher socio-economic group (66%) to have donated goods.</a:t>
            </a:r>
          </a:p>
        </p:txBody>
      </p:sp>
      <p:sp>
        <p:nvSpPr>
          <p:cNvPr id="8" name="Text Box 4"/>
          <p:cNvSpPr txBox="1">
            <a:spLocks noChangeArrowheads="1"/>
          </p:cNvSpPr>
          <p:nvPr/>
        </p:nvSpPr>
        <p:spPr bwMode="auto">
          <a:xfrm>
            <a:off x="0" y="6172779"/>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Q3. Have you given any time, goods or money to a charity within the last year? If so, which?</a:t>
            </a:r>
            <a:endParaRPr lang="en-GB" sz="1200" i="1" dirty="0" smtClean="0"/>
          </a:p>
        </p:txBody>
      </p:sp>
      <p:sp>
        <p:nvSpPr>
          <p:cNvPr id="9" name="Text Box 4"/>
          <p:cNvSpPr txBox="1">
            <a:spLocks noChangeArrowheads="1"/>
          </p:cNvSpPr>
          <p:nvPr/>
        </p:nvSpPr>
        <p:spPr bwMode="auto">
          <a:xfrm>
            <a:off x="0" y="6411772"/>
            <a:ext cx="6479754" cy="276999"/>
          </a:xfrm>
          <a:prstGeom prst="rect">
            <a:avLst/>
          </a:prstGeom>
          <a:noFill/>
          <a:ln w="9525">
            <a:noFill/>
            <a:miter lim="800000"/>
            <a:headEnd/>
            <a:tailEnd/>
          </a:ln>
          <a:effectLst/>
        </p:spPr>
        <p:txBody>
          <a:bodyPr wrap="square">
            <a:spAutoFit/>
          </a:bodyPr>
          <a:lstStyle/>
          <a:p>
            <a:r>
              <a:rPr lang="en-GB" sz="1200" dirty="0" smtClean="0"/>
              <a:t>Q4a. Approximately how much money do you give to charity per year (including coins into cans)?</a:t>
            </a:r>
            <a:endParaRPr lang="en-US" sz="1200" dirty="0"/>
          </a:p>
        </p:txBody>
      </p:sp>
    </p:spTree>
    <p:extLst>
      <p:ext uri="{BB962C8B-B14F-4D97-AF65-F5344CB8AC3E}">
        <p14:creationId xmlns:p14="http://schemas.microsoft.com/office/powerpoint/2010/main" xmlns="" val="1829812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24</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Awareness of OSCR</a:t>
            </a:r>
          </a:p>
          <a:p>
            <a:pPr algn="just"/>
            <a:r>
              <a:rPr lang="en-GB" sz="1500" dirty="0" smtClean="0"/>
              <a:t>Those who are aware of OSCR (76%) were more likely than those who were not (69%) to have donated money to charity in the last twelve months and were also more likely to have donated over £50 (aware 49%, not aware 29%). Those who were not aware of OSCR (37%) were more likely than those who were aware (26%) to have donated under £50.</a:t>
            </a:r>
          </a:p>
          <a:p>
            <a:pPr algn="just"/>
            <a:r>
              <a:rPr lang="en-GB" sz="1500" dirty="0" smtClean="0"/>
              <a:t>Respondents who said that they were aware of OSCR (35%) were more likely than those who were not aware (21%) to have donated their time to charity in the last twelve months.</a:t>
            </a:r>
          </a:p>
          <a:p>
            <a:pPr algn="just">
              <a:buNone/>
            </a:pPr>
            <a:r>
              <a:rPr lang="en-GB" sz="1500" b="1" dirty="0" smtClean="0"/>
              <a:t>Contact with charity</a:t>
            </a:r>
          </a:p>
          <a:p>
            <a:pPr algn="just"/>
            <a:r>
              <a:rPr lang="en-GB" sz="1500" dirty="0" smtClean="0"/>
              <a:t>Those who had had some contact with charities (96%) were more likely than those who had not (87%) to have donated to charity in someway.  They were also more likely than those without contact with charity to have donated over £50 in the past year (contact 37%, no contact 31%).</a:t>
            </a:r>
          </a:p>
          <a:p>
            <a:pPr algn="just"/>
            <a:r>
              <a:rPr lang="en-GB" sz="1500" dirty="0" smtClean="0"/>
              <a:t>Those with contact with charity (42%) were more likely than those without (9%) to have donated their time.</a:t>
            </a:r>
          </a:p>
          <a:p>
            <a:pPr algn="just">
              <a:buNone/>
            </a:pPr>
            <a:r>
              <a:rPr lang="en-GB" sz="1500" b="1" dirty="0" smtClean="0"/>
              <a:t>Interest in charity</a:t>
            </a:r>
          </a:p>
          <a:p>
            <a:pPr algn="just"/>
            <a:r>
              <a:rPr lang="en-GB" sz="1500" dirty="0" smtClean="0"/>
              <a:t>Across all modes of giving to charity, those with higher interest  in charities and their work were more likely than those with lower interest to have given, with the exception of low level monetary donations (under £50).</a:t>
            </a:r>
          </a:p>
        </p:txBody>
      </p:sp>
      <p:sp>
        <p:nvSpPr>
          <p:cNvPr id="9" name="Title 1"/>
          <p:cNvSpPr>
            <a:spLocks noGrp="1"/>
          </p:cNvSpPr>
          <p:nvPr>
            <p:ph type="title"/>
          </p:nvPr>
        </p:nvSpPr>
        <p:spPr>
          <a:xfrm>
            <a:off x="457200" y="116632"/>
            <a:ext cx="6997700" cy="1143000"/>
          </a:xfrm>
        </p:spPr>
        <p:txBody>
          <a:bodyPr>
            <a:normAutofit/>
          </a:bodyPr>
          <a:lstStyle/>
          <a:p>
            <a:r>
              <a:rPr lang="en-GB" sz="2800" dirty="0" smtClean="0"/>
              <a:t>Donations to charity – sub-groups</a:t>
            </a:r>
            <a:endParaRPr lang="en-GB" sz="2800" dirty="0"/>
          </a:p>
        </p:txBody>
      </p:sp>
      <p:sp>
        <p:nvSpPr>
          <p:cNvPr id="8" name="Text Box 4"/>
          <p:cNvSpPr txBox="1">
            <a:spLocks noChangeArrowheads="1"/>
          </p:cNvSpPr>
          <p:nvPr/>
        </p:nvSpPr>
        <p:spPr bwMode="auto">
          <a:xfrm>
            <a:off x="0" y="6172779"/>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Q3. Have you given any time, goods or money to a charity within the last year? If so, which?</a:t>
            </a:r>
            <a:endParaRPr lang="en-GB" sz="1200" i="1" dirty="0" smtClean="0"/>
          </a:p>
        </p:txBody>
      </p:sp>
      <p:sp>
        <p:nvSpPr>
          <p:cNvPr id="12" name="Text Box 4"/>
          <p:cNvSpPr txBox="1">
            <a:spLocks noChangeArrowheads="1"/>
          </p:cNvSpPr>
          <p:nvPr/>
        </p:nvSpPr>
        <p:spPr bwMode="auto">
          <a:xfrm>
            <a:off x="0" y="6411772"/>
            <a:ext cx="6479754" cy="276999"/>
          </a:xfrm>
          <a:prstGeom prst="rect">
            <a:avLst/>
          </a:prstGeom>
          <a:noFill/>
          <a:ln w="9525">
            <a:noFill/>
            <a:miter lim="800000"/>
            <a:headEnd/>
            <a:tailEnd/>
          </a:ln>
          <a:effectLst/>
        </p:spPr>
        <p:txBody>
          <a:bodyPr wrap="square">
            <a:spAutoFit/>
          </a:bodyPr>
          <a:lstStyle/>
          <a:p>
            <a:r>
              <a:rPr lang="en-GB" sz="1200" dirty="0" smtClean="0"/>
              <a:t>Q4a. Approximately how much money do you give to charity per year (including coins into cans)?</a:t>
            </a:r>
            <a:endParaRPr lang="en-US" sz="1200" dirty="0"/>
          </a:p>
        </p:txBody>
      </p:sp>
    </p:spTree>
    <p:extLst>
      <p:ext uri="{BB962C8B-B14F-4D97-AF65-F5344CB8AC3E}">
        <p14:creationId xmlns:p14="http://schemas.microsoft.com/office/powerpoint/2010/main" xmlns="" val="1885432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How money was donated to charity</a:t>
            </a:r>
            <a:endParaRPr lang="en-GB" sz="28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065946223"/>
              </p:ext>
            </p:extLst>
          </p:nvPr>
        </p:nvGraphicFramePr>
        <p:xfrm>
          <a:off x="683564" y="1116404"/>
          <a:ext cx="7485076" cy="3925071"/>
        </p:xfrm>
        <a:graphic>
          <a:graphicData uri="http://schemas.openxmlformats.org/drawingml/2006/table">
            <a:tbl>
              <a:tblPr firstRow="1" bandRow="1">
                <a:tableStyleId>{5C22544A-7EE6-4342-B048-85BDC9FD1C3A}</a:tableStyleId>
              </a:tblPr>
              <a:tblGrid>
                <a:gridCol w="2286364"/>
                <a:gridCol w="768654"/>
                <a:gridCol w="768654"/>
                <a:gridCol w="2237972"/>
                <a:gridCol w="711716"/>
                <a:gridCol w="711716"/>
              </a:tblGrid>
              <a:tr h="474072">
                <a:tc>
                  <a:txBody>
                    <a:bodyPr/>
                    <a:lstStyle/>
                    <a:p>
                      <a:endParaRPr lang="en-GB" sz="13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t>2016</a:t>
                      </a:r>
                      <a:r>
                        <a:rPr lang="en-GB" sz="1300" b="1" baseline="0" dirty="0" smtClean="0"/>
                        <a:t> </a:t>
                      </a:r>
                      <a:r>
                        <a:rPr lang="en-GB" sz="1300" b="1" dirty="0" smtClean="0"/>
                        <a:t>(B:711)</a:t>
                      </a:r>
                    </a:p>
                  </a:txBody>
                  <a:tcPr>
                    <a:lnT w="12700" cap="flat" cmpd="sng" algn="ctr">
                      <a:solidFill>
                        <a:schemeClr val="tx1"/>
                      </a:solidFill>
                      <a:prstDash val="solid"/>
                      <a:round/>
                      <a:headEnd type="none" w="med" len="med"/>
                      <a:tailEnd type="none" w="med" len="med"/>
                    </a:lnT>
                  </a:tcPr>
                </a:tc>
                <a:tc>
                  <a:txBody>
                    <a:bodyPr/>
                    <a:lstStyle/>
                    <a:p>
                      <a:pPr algn="ctr"/>
                      <a:r>
                        <a:rPr lang="en-GB" sz="1300" b="1" dirty="0" smtClean="0"/>
                        <a:t>2014 (B:715)</a:t>
                      </a:r>
                      <a:endParaRPr lang="en-GB" sz="1300" b="1" dirty="0"/>
                    </a:p>
                  </a:txBody>
                  <a:tcPr>
                    <a:lnT w="12700" cap="flat" cmpd="sng" algn="ctr">
                      <a:solidFill>
                        <a:schemeClr val="tx1"/>
                      </a:solidFill>
                      <a:prstDash val="solid"/>
                      <a:round/>
                      <a:headEnd type="none" w="med" len="med"/>
                      <a:tailEnd type="none" w="med" len="med"/>
                    </a:lnT>
                  </a:tcPr>
                </a:tc>
                <a:tc>
                  <a:txBody>
                    <a:bodyPr/>
                    <a:lstStyle/>
                    <a:p>
                      <a:endParaRPr lang="en-GB" sz="13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t>2016</a:t>
                      </a:r>
                      <a:r>
                        <a:rPr lang="en-GB" sz="1300" b="1" baseline="0" dirty="0" smtClean="0"/>
                        <a:t> </a:t>
                      </a:r>
                      <a:r>
                        <a:rPr lang="en-GB" sz="1300" b="1" dirty="0" smtClean="0"/>
                        <a:t>(B:711)</a:t>
                      </a:r>
                    </a:p>
                  </a:txBody>
                  <a:tcPr>
                    <a:lnT w="12700" cap="flat" cmpd="sng" algn="ctr">
                      <a:solidFill>
                        <a:schemeClr val="tx1"/>
                      </a:solidFill>
                      <a:prstDash val="solid"/>
                      <a:round/>
                      <a:headEnd type="none" w="med" len="med"/>
                      <a:tailEnd type="none" w="med" len="med"/>
                    </a:lnT>
                  </a:tcPr>
                </a:tc>
                <a:tc>
                  <a:txBody>
                    <a:bodyPr/>
                    <a:lstStyle/>
                    <a:p>
                      <a:pPr algn="ctr"/>
                      <a:r>
                        <a:rPr lang="en-GB" sz="1300" b="1" dirty="0" smtClean="0"/>
                        <a:t>2014 (B:715)</a:t>
                      </a:r>
                      <a:endParaRPr lang="en-GB" sz="13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74072">
                <a:tc>
                  <a:txBody>
                    <a:bodyPr/>
                    <a:lstStyle/>
                    <a:p>
                      <a:r>
                        <a:rPr lang="en-GB" sz="1300" b="0" dirty="0" smtClean="0">
                          <a:latin typeface="+mn-lt"/>
                        </a:rPr>
                        <a:t>Cash</a:t>
                      </a:r>
                      <a:endParaRPr lang="en-GB" sz="1300" b="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ctr"/>
                      <a:r>
                        <a:rPr lang="en-GB" sz="1300" b="0" dirty="0" smtClean="0">
                          <a:latin typeface="+mn-lt"/>
                        </a:rPr>
                        <a:t>55%</a:t>
                      </a:r>
                      <a:endParaRPr lang="en-GB" sz="1300" b="0" dirty="0">
                        <a:latin typeface="+mn-lt"/>
                      </a:endParaRPr>
                    </a:p>
                  </a:txBody>
                  <a:tcPr anchor="ctr"/>
                </a:tc>
                <a:tc>
                  <a:txBody>
                    <a:bodyPr/>
                    <a:lstStyle/>
                    <a:p>
                      <a:pPr algn="ctr"/>
                      <a:r>
                        <a:rPr lang="en-GB" sz="1300" b="0" dirty="0" smtClean="0">
                          <a:latin typeface="+mn-lt"/>
                        </a:rPr>
                        <a:t>59%</a:t>
                      </a:r>
                      <a:endParaRPr lang="en-GB" sz="1300" b="0" dirty="0">
                        <a:latin typeface="+mn-lt"/>
                      </a:endParaRPr>
                    </a:p>
                  </a:txBody>
                  <a:tcPr anchor="ct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b="0" i="0" u="none" strike="noStrike" cap="none" normalizeH="0" baseline="0" dirty="0" smtClean="0">
                          <a:ln>
                            <a:noFill/>
                          </a:ln>
                          <a:solidFill>
                            <a:schemeClr val="tx1"/>
                          </a:solidFill>
                          <a:effectLst/>
                          <a:latin typeface="+mn-lt"/>
                        </a:rPr>
                        <a:t>Social media / Just Giving</a:t>
                      </a:r>
                    </a:p>
                  </a:txBody>
                  <a:tcPr marL="90000" marR="90000" marT="46800" marB="46800" anchor="ctr" horzOverflow="overflow"/>
                </a:tc>
                <a:tc>
                  <a:txBody>
                    <a:bodyPr/>
                    <a:lstStyle/>
                    <a:p>
                      <a:pPr algn="ctr"/>
                      <a:r>
                        <a:rPr lang="en-GB" sz="1300" b="0" dirty="0" smtClean="0">
                          <a:latin typeface="+mn-lt"/>
                        </a:rPr>
                        <a:t>25%</a:t>
                      </a:r>
                      <a:endParaRPr lang="en-GB" sz="1300" b="0" dirty="0">
                        <a:latin typeface="+mn-lt"/>
                      </a:endParaRPr>
                    </a:p>
                  </a:txBody>
                  <a:tcPr anchor="ctr"/>
                </a:tc>
                <a:tc>
                  <a:txBody>
                    <a:bodyPr/>
                    <a:lstStyle/>
                    <a:p>
                      <a:pPr algn="ctr"/>
                      <a:r>
                        <a:rPr lang="en-GB" sz="1300" b="0" dirty="0" smtClean="0">
                          <a:latin typeface="+mn-lt"/>
                        </a:rPr>
                        <a:t>20%</a:t>
                      </a:r>
                      <a:endParaRPr lang="en-GB" sz="1300" b="0" dirty="0">
                        <a:latin typeface="+mn-lt"/>
                      </a:endParaRPr>
                    </a:p>
                  </a:txBody>
                  <a:tcPr anchor="ctr">
                    <a:lnR w="12700" cap="flat" cmpd="sng" algn="ctr">
                      <a:solidFill>
                        <a:schemeClr val="tx1"/>
                      </a:solidFill>
                      <a:prstDash val="solid"/>
                      <a:round/>
                      <a:headEnd type="none" w="med" len="med"/>
                      <a:tailEnd type="none" w="med" len="med"/>
                    </a:lnR>
                  </a:tcPr>
                </a:tc>
              </a:tr>
              <a:tr h="38779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Bought goods</a:t>
                      </a: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50%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55%</a:t>
                      </a: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b="0" u="none" strike="noStrike" cap="none" normalizeH="0" baseline="0" dirty="0" smtClean="0">
                          <a:ln>
                            <a:noFill/>
                          </a:ln>
                          <a:solidFill>
                            <a:schemeClr val="tx1"/>
                          </a:solidFill>
                          <a:effectLst/>
                          <a:latin typeface="+mn-lt"/>
                        </a:rPr>
                        <a:t>Text donation</a:t>
                      </a:r>
                    </a:p>
                  </a:txBody>
                  <a:tcPr marL="90000" marR="90000" marT="46800" marB="46800" anchor="ctr" horzOverflow="overflow"/>
                </a:tc>
                <a:tc>
                  <a:txBody>
                    <a:bodyPr/>
                    <a:lstStyle/>
                    <a:p>
                      <a:pPr algn="ctr"/>
                      <a:r>
                        <a:rPr lang="en-GB" sz="1300" b="0" dirty="0" smtClean="0">
                          <a:latin typeface="+mn-lt"/>
                        </a:rPr>
                        <a:t>20%</a:t>
                      </a:r>
                      <a:endParaRPr lang="en-GB" sz="1300" b="0" dirty="0">
                        <a:latin typeface="+mn-lt"/>
                      </a:endParaRPr>
                    </a:p>
                  </a:txBody>
                  <a:tcPr anchor="ctr"/>
                </a:tc>
                <a:tc>
                  <a:txBody>
                    <a:bodyPr/>
                    <a:lstStyle/>
                    <a:p>
                      <a:pPr algn="ctr"/>
                      <a:r>
                        <a:rPr lang="en-GB" sz="1300" b="0" dirty="0" smtClean="0">
                          <a:latin typeface="+mn-lt"/>
                        </a:rPr>
                        <a:t>14%</a:t>
                      </a:r>
                      <a:endParaRPr lang="en-GB" sz="1300" b="0" dirty="0">
                        <a:latin typeface="+mn-lt"/>
                      </a:endParaRPr>
                    </a:p>
                  </a:txBody>
                  <a:tcPr anchor="ctr">
                    <a:lnR w="12700" cap="flat" cmpd="sng" algn="ctr">
                      <a:solidFill>
                        <a:schemeClr val="tx1"/>
                      </a:solidFill>
                      <a:prstDash val="solid"/>
                      <a:round/>
                      <a:headEnd type="none" w="med" len="med"/>
                      <a:tailEnd type="none" w="med" len="med"/>
                    </a:lnR>
                  </a:tcPr>
                </a:tc>
              </a:tr>
              <a:tr h="435992">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Raffle/lottery ticket</a:t>
                      </a: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41%</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42%</a:t>
                      </a: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TV appeal</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15%</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15%</a:t>
                      </a:r>
                    </a:p>
                  </a:txBody>
                  <a:tcPr marL="90000" marR="90000" marT="46800" marB="46800" anchor="ctr" horzOverflow="overflow">
                    <a:lnR w="12700" cap="flat" cmpd="sng" algn="ctr">
                      <a:solidFill>
                        <a:schemeClr val="tx1"/>
                      </a:solidFill>
                      <a:prstDash val="solid"/>
                      <a:round/>
                      <a:headEnd type="none" w="med" len="med"/>
                      <a:tailEnd type="none" w="med" len="med"/>
                    </a:lnR>
                  </a:tcPr>
                </a:tc>
              </a:tr>
              <a:tr h="598010">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b="0" i="0" u="none" strike="noStrike" cap="none" normalizeH="0" baseline="0" dirty="0" smtClean="0">
                          <a:ln>
                            <a:noFill/>
                          </a:ln>
                          <a:solidFill>
                            <a:schemeClr val="tx1"/>
                          </a:solidFill>
                          <a:effectLst/>
                          <a:latin typeface="+mn-lt"/>
                        </a:rPr>
                        <a:t>Attended a fundraising event</a:t>
                      </a: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algn="ctr"/>
                      <a:r>
                        <a:rPr lang="en-GB" sz="1300" b="0" dirty="0" smtClean="0">
                          <a:latin typeface="+mn-lt"/>
                        </a:rPr>
                        <a:t>29%</a:t>
                      </a:r>
                      <a:endParaRPr lang="en-GB" sz="1300" b="0" dirty="0">
                        <a:latin typeface="+mn-lt"/>
                      </a:endParaRPr>
                    </a:p>
                  </a:txBody>
                  <a:tcPr anchor="ctr"/>
                </a:tc>
                <a:tc>
                  <a:txBody>
                    <a:bodyPr/>
                    <a:lstStyle/>
                    <a:p>
                      <a:pPr algn="ctr"/>
                      <a:r>
                        <a:rPr lang="en-GB" sz="1300" b="0" dirty="0" smtClean="0">
                          <a:latin typeface="+mn-lt"/>
                        </a:rPr>
                        <a:t>28%</a:t>
                      </a:r>
                      <a:endParaRPr lang="en-GB" sz="1300" b="0" dirty="0">
                        <a:latin typeface="+mn-lt"/>
                      </a:endParaRPr>
                    </a:p>
                  </a:txBody>
                  <a:tcPr anchor="ct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Credit / debit card or cheque</a:t>
                      </a:r>
                      <a:endParaRPr kumimoji="0" lang="en-US" sz="1300" b="0" i="0" u="none" strike="noStrike" cap="none" normalizeH="0" baseline="0" dirty="0" smtClean="0">
                        <a:ln>
                          <a:noFill/>
                        </a:ln>
                        <a:solidFill>
                          <a:schemeClr val="tx1"/>
                        </a:solidFill>
                        <a:effectLst/>
                        <a:latin typeface="+mn-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16%</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15%</a:t>
                      </a:r>
                    </a:p>
                  </a:txBody>
                  <a:tcPr marL="90000" marR="90000" marT="46800" marB="46800" anchor="ctr" horzOverflow="overflow">
                    <a:lnR w="12700" cap="flat" cmpd="sng" algn="ctr">
                      <a:solidFill>
                        <a:schemeClr val="tx1"/>
                      </a:solidFill>
                      <a:prstDash val="solid"/>
                      <a:round/>
                      <a:headEnd type="none" w="med" len="med"/>
                      <a:tailEnd type="none" w="med" len="med"/>
                    </a:lnR>
                  </a:tcPr>
                </a:tc>
              </a:tr>
              <a:tr h="561843">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b="0" u="none" strike="noStrike" cap="none" normalizeH="0" baseline="0" dirty="0" smtClean="0">
                          <a:ln>
                            <a:noFill/>
                          </a:ln>
                          <a:solidFill>
                            <a:schemeClr val="tx1"/>
                          </a:solidFill>
                          <a:effectLst/>
                          <a:latin typeface="+mn-lt"/>
                        </a:rPr>
                        <a:t>Street fundraising</a:t>
                      </a: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algn="ctr"/>
                      <a:r>
                        <a:rPr lang="en-GB" sz="1300" b="0" dirty="0" smtClean="0">
                          <a:latin typeface="+mn-lt"/>
                        </a:rPr>
                        <a:t>29%</a:t>
                      </a:r>
                      <a:endParaRPr lang="en-GB" sz="1300" b="0" dirty="0">
                        <a:latin typeface="+mn-lt"/>
                      </a:endParaRPr>
                    </a:p>
                  </a:txBody>
                  <a:tcPr anchor="ctr"/>
                </a:tc>
                <a:tc>
                  <a:txBody>
                    <a:bodyPr/>
                    <a:lstStyle/>
                    <a:p>
                      <a:pPr algn="ctr"/>
                      <a:r>
                        <a:rPr lang="en-GB" sz="1300" b="0" dirty="0" smtClean="0">
                          <a:latin typeface="+mn-lt"/>
                        </a:rPr>
                        <a:t>29%</a:t>
                      </a:r>
                      <a:endParaRPr lang="en-GB" sz="1300" b="0" dirty="0">
                        <a:latin typeface="+mn-lt"/>
                      </a:endParaRPr>
                    </a:p>
                  </a:txBody>
                  <a:tcPr anchor="ct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cs typeface="Arial" charset="0"/>
                        </a:rPr>
                        <a:t>Appeal website</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12%</a:t>
                      </a:r>
                    </a:p>
                  </a:txBody>
                  <a:tcPr marL="90000" marR="90000" marT="46800" marB="46800" anchor="ctr" horzOverflow="overflow">
                    <a:lnR w="12700" cap="flat" cmpd="sng" algn="ctr">
                      <a:solidFill>
                        <a:schemeClr val="tx1"/>
                      </a:solidFill>
                      <a:prstDash val="solid"/>
                      <a:round/>
                      <a:headEnd type="none" w="med" len="med"/>
                      <a:tailEnd type="none" w="med" len="med"/>
                    </a:lnR>
                  </a:tcPr>
                </a:tc>
              </a:tr>
              <a:tr h="476171">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Direct Debit, standing order or covenant</a:t>
                      </a: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26%</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28%</a:t>
                      </a: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GB" sz="1300" b="0" dirty="0" smtClean="0">
                          <a:latin typeface="+mn-lt"/>
                        </a:rPr>
                        <a:t>Membership fees and subscriptions</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10%</a:t>
                      </a:r>
                    </a:p>
                  </a:txBody>
                  <a:tcPr marL="90000" marR="90000" marT="46800" marB="46800" anchor="ctr" horzOverflow="overflow">
                    <a:lnR w="12700" cap="flat" cmpd="sng" algn="ctr">
                      <a:solidFill>
                        <a:schemeClr val="tx1"/>
                      </a:solidFill>
                      <a:prstDash val="solid"/>
                      <a:round/>
                      <a:headEnd type="none" w="med" len="med"/>
                      <a:tailEnd type="none" w="med" len="med"/>
                    </a:lnR>
                  </a:tcPr>
                </a:tc>
              </a:tr>
              <a:tr h="42579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Regular donation by payroll/salary</a:t>
                      </a:r>
                    </a:p>
                  </a:txBody>
                  <a:tcPr marL="90000" marR="900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5%</a:t>
                      </a:r>
                    </a:p>
                  </a:txBody>
                  <a:tcPr marL="90000" marR="90000" marT="46800" marB="46800"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8%</a:t>
                      </a:r>
                    </a:p>
                  </a:txBody>
                  <a:tcPr marL="90000" marR="90000" marT="46800" marB="46800" anchor="ctr" horzOverflow="overflow">
                    <a:lnB w="12700" cap="flat" cmpd="sng" algn="ctr">
                      <a:solidFill>
                        <a:schemeClr val="tx1"/>
                      </a:solidFill>
                      <a:prstDash val="solid"/>
                      <a:round/>
                      <a:headEnd type="none" w="med" len="med"/>
                      <a:tailEnd type="none" w="med" len="med"/>
                    </a:lnB>
                  </a:tcPr>
                </a:tc>
                <a:tc>
                  <a:txBody>
                    <a:bodyPr/>
                    <a:lstStyle/>
                    <a:p>
                      <a:endParaRPr lang="en-GB" dirty="0"/>
                    </a:p>
                  </a:txBody>
                  <a:tcPr marL="90000" marR="90000" marT="46800" marB="46800" anchor="ctr" horzOverflow="overflow">
                    <a:lnB w="12700" cap="flat" cmpd="sng" algn="ctr">
                      <a:solidFill>
                        <a:schemeClr val="tx1"/>
                      </a:solidFill>
                      <a:prstDash val="solid"/>
                      <a:round/>
                      <a:headEnd type="none" w="med" len="med"/>
                      <a:tailEnd type="none" w="med" len="med"/>
                    </a:lnB>
                  </a:tcPr>
                </a:tc>
                <a:tc>
                  <a:txBody>
                    <a:bodyPr/>
                    <a:lstStyle/>
                    <a:p>
                      <a:endParaRPr lang="en-GB" dirty="0"/>
                    </a:p>
                  </a:txBody>
                  <a:tcPr marL="90000" marR="90000" marT="46800" marB="46800" anchor="ctr" horzOverflow="overflow">
                    <a:lnB w="12700" cap="flat" cmpd="sng" algn="ctr">
                      <a:solidFill>
                        <a:schemeClr val="tx1"/>
                      </a:solidFill>
                      <a:prstDash val="solid"/>
                      <a:round/>
                      <a:headEnd type="none" w="med" len="med"/>
                      <a:tailEnd type="none" w="med" len="med"/>
                    </a:lnB>
                  </a:tcPr>
                </a:tc>
                <a:tc>
                  <a:txBody>
                    <a:bodyPr/>
                    <a:lstStyle/>
                    <a:p>
                      <a:endParaRPr lang="en-GB" dirty="0"/>
                    </a:p>
                  </a:txBody>
                  <a:tcPr marL="90000" marR="90000" marT="46800" marB="4680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25</a:t>
            </a:fld>
            <a:endParaRPr lang="en-GB"/>
          </a:p>
        </p:txBody>
      </p:sp>
      <p:sp>
        <p:nvSpPr>
          <p:cNvPr id="11" name="Text Box 4"/>
          <p:cNvSpPr txBox="1">
            <a:spLocks noChangeArrowheads="1"/>
          </p:cNvSpPr>
          <p:nvPr/>
        </p:nvSpPr>
        <p:spPr bwMode="auto">
          <a:xfrm>
            <a:off x="0" y="6148528"/>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Q4b. How have you donated money to charity the past 12 months?</a:t>
            </a:r>
            <a:endParaRPr lang="en-US" sz="1200" dirty="0"/>
          </a:p>
        </p:txBody>
      </p:sp>
      <p:sp>
        <p:nvSpPr>
          <p:cNvPr id="12" name="Text Box 7"/>
          <p:cNvSpPr txBox="1">
            <a:spLocks noChangeArrowheads="1"/>
          </p:cNvSpPr>
          <p:nvPr/>
        </p:nvSpPr>
        <p:spPr bwMode="auto">
          <a:xfrm>
            <a:off x="1366837" y="6120064"/>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who donated money)</a:t>
            </a:r>
            <a:endParaRPr lang="en-GB" sz="1200" dirty="0"/>
          </a:p>
        </p:txBody>
      </p:sp>
      <p:sp>
        <p:nvSpPr>
          <p:cNvPr id="13" name="Rounded Rectangle 12"/>
          <p:cNvSpPr/>
          <p:nvPr/>
        </p:nvSpPr>
        <p:spPr>
          <a:xfrm>
            <a:off x="907076" y="5159323"/>
            <a:ext cx="7560840" cy="817245"/>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Methods of donation have remained similar to 2014. However, donations through new technologies (social media, Just Giving and text) have all increased since last wave. There has been a reduction in those opting to donate through regular payroll or salary payments.</a:t>
            </a:r>
            <a:endParaRPr lang="en-GB" sz="1400" dirty="0">
              <a:solidFill>
                <a:schemeClr val="tx1"/>
              </a:solidFill>
            </a:endParaRPr>
          </a:p>
        </p:txBody>
      </p:sp>
      <p:sp>
        <p:nvSpPr>
          <p:cNvPr id="15" name="Down Arrow 14"/>
          <p:cNvSpPr/>
          <p:nvPr/>
        </p:nvSpPr>
        <p:spPr>
          <a:xfrm>
            <a:off x="3516583" y="4761139"/>
            <a:ext cx="141515" cy="1959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 Arrow 15"/>
          <p:cNvSpPr/>
          <p:nvPr/>
        </p:nvSpPr>
        <p:spPr>
          <a:xfrm>
            <a:off x="7283466" y="1800155"/>
            <a:ext cx="114302" cy="17145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Up Arrow 16"/>
          <p:cNvSpPr/>
          <p:nvPr/>
        </p:nvSpPr>
        <p:spPr>
          <a:xfrm>
            <a:off x="7292991" y="2195442"/>
            <a:ext cx="114302" cy="17145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770062" y="1240725"/>
          <a:ext cx="7952793" cy="2035876"/>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26</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Change in the amount of donated...</a:t>
            </a:r>
            <a:endParaRPr lang="en-GB" sz="2800" i="1" dirty="0"/>
          </a:p>
        </p:txBody>
      </p:sp>
      <p:sp>
        <p:nvSpPr>
          <p:cNvPr id="455684" name="Text Box 4"/>
          <p:cNvSpPr txBox="1">
            <a:spLocks noChangeArrowheads="1"/>
          </p:cNvSpPr>
          <p:nvPr/>
        </p:nvSpPr>
        <p:spPr bwMode="auto">
          <a:xfrm>
            <a:off x="0" y="6213844"/>
            <a:ext cx="6479754" cy="738664"/>
          </a:xfrm>
          <a:prstGeom prst="rect">
            <a:avLst/>
          </a:prstGeom>
          <a:noFill/>
          <a:ln w="9525">
            <a:noFill/>
            <a:miter lim="800000"/>
            <a:headEnd/>
            <a:tailEnd/>
          </a:ln>
          <a:effectLst/>
        </p:spPr>
        <p:txBody>
          <a:bodyPr wrap="square">
            <a:spAutoFit/>
          </a:bodyPr>
          <a:lstStyle/>
          <a:p>
            <a:pPr>
              <a:spcBef>
                <a:spcPct val="50000"/>
              </a:spcBef>
            </a:pPr>
            <a:r>
              <a:rPr lang="en-US" sz="1200" dirty="0" smtClean="0"/>
              <a:t>Q5a/b. How much difference, if any, would you say that the current economic climate has made to the amount of money/goods you donate to charities nowadays compared to 2 years ago?</a:t>
            </a:r>
            <a:endParaRPr lang="en-GB" sz="1200" i="1" dirty="0" smtClean="0"/>
          </a:p>
          <a:p>
            <a:pPr>
              <a:spcBef>
                <a:spcPct val="50000"/>
              </a:spcBef>
            </a:pPr>
            <a:endParaRPr lang="en-US" sz="1200" dirty="0"/>
          </a:p>
        </p:txBody>
      </p:sp>
      <p:sp>
        <p:nvSpPr>
          <p:cNvPr id="19" name="Text Box 7"/>
          <p:cNvSpPr txBox="1">
            <a:spLocks noChangeArrowheads="1"/>
          </p:cNvSpPr>
          <p:nvPr/>
        </p:nvSpPr>
        <p:spPr bwMode="auto">
          <a:xfrm>
            <a:off x="1366837" y="627246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3" name="Rounded Rectangle 12"/>
          <p:cNvSpPr/>
          <p:nvPr/>
        </p:nvSpPr>
        <p:spPr>
          <a:xfrm>
            <a:off x="0" y="5162121"/>
            <a:ext cx="9144000" cy="1055608"/>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There has been a small but statistically significant increase in the proportion of respondents who feel that they are donating more money than two years ago (2014 14%, 2016 18%), matched by a more pronounced decrease in the number who feel that they are donating less money (2014 29%, 2016 21%).</a:t>
            </a:r>
          </a:p>
          <a:p>
            <a:pPr algn="ctr"/>
            <a:r>
              <a:rPr lang="en-GB" sz="1400" dirty="0" smtClean="0">
                <a:solidFill>
                  <a:schemeClr val="tx1"/>
                </a:solidFill>
              </a:rPr>
              <a:t>There has been a small decrease in the number who feel that they donated less goods than in 2014 (2014 13%, 2016 9%).</a:t>
            </a:r>
            <a:endParaRPr lang="en-GB" sz="1400" dirty="0">
              <a:solidFill>
                <a:schemeClr val="tx1"/>
              </a:solidFill>
            </a:endParaRPr>
          </a:p>
        </p:txBody>
      </p:sp>
      <p:graphicFrame>
        <p:nvGraphicFramePr>
          <p:cNvPr id="9" name="Object 2"/>
          <p:cNvGraphicFramePr>
            <a:graphicFrameLocks noChangeAspect="1"/>
          </p:cNvGraphicFramePr>
          <p:nvPr/>
        </p:nvGraphicFramePr>
        <p:xfrm>
          <a:off x="522412" y="3209391"/>
          <a:ext cx="8231063" cy="213731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79512" y="965339"/>
            <a:ext cx="1162399"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Money:</a:t>
            </a:r>
            <a:endParaRPr lang="en-US" sz="2000" dirty="0" smtClean="0"/>
          </a:p>
        </p:txBody>
      </p:sp>
      <p:sp>
        <p:nvSpPr>
          <p:cNvPr id="11" name="TextBox 10"/>
          <p:cNvSpPr txBox="1"/>
          <p:nvPr/>
        </p:nvSpPr>
        <p:spPr>
          <a:xfrm>
            <a:off x="179512" y="3196084"/>
            <a:ext cx="1411782"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Goods:</a:t>
            </a:r>
            <a:endParaRPr lang="en-US" sz="2000" dirty="0" smtClean="0"/>
          </a:p>
        </p:txBody>
      </p:sp>
      <p:sp>
        <p:nvSpPr>
          <p:cNvPr id="12" name="TextBox 11"/>
          <p:cNvSpPr txBox="1"/>
          <p:nvPr/>
        </p:nvSpPr>
        <p:spPr>
          <a:xfrm>
            <a:off x="7752446" y="1719943"/>
            <a:ext cx="638316"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-0.06  </a:t>
            </a:r>
          </a:p>
        </p:txBody>
      </p:sp>
      <p:sp>
        <p:nvSpPr>
          <p:cNvPr id="14" name="TextBox 13"/>
          <p:cNvSpPr txBox="1"/>
          <p:nvPr/>
        </p:nvSpPr>
        <p:spPr>
          <a:xfrm>
            <a:off x="7792512" y="2240652"/>
            <a:ext cx="558166"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-0.23</a:t>
            </a:r>
          </a:p>
        </p:txBody>
      </p:sp>
      <p:sp>
        <p:nvSpPr>
          <p:cNvPr id="17" name="TextBox 16"/>
          <p:cNvSpPr txBox="1"/>
          <p:nvPr/>
        </p:nvSpPr>
        <p:spPr>
          <a:xfrm>
            <a:off x="7541505" y="1131422"/>
            <a:ext cx="103842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Mean score</a:t>
            </a:r>
          </a:p>
          <a:p>
            <a:pPr algn="ctr"/>
            <a:r>
              <a:rPr lang="en-GB" sz="1400" dirty="0" smtClean="0"/>
              <a:t>-2 to +2</a:t>
            </a:r>
          </a:p>
        </p:txBody>
      </p:sp>
      <p:sp>
        <p:nvSpPr>
          <p:cNvPr id="18" name="TextBox 17"/>
          <p:cNvSpPr txBox="1"/>
          <p:nvPr/>
        </p:nvSpPr>
        <p:spPr>
          <a:xfrm>
            <a:off x="7819771" y="3623169"/>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0.17</a:t>
            </a:r>
          </a:p>
        </p:txBody>
      </p:sp>
      <p:sp>
        <p:nvSpPr>
          <p:cNvPr id="20" name="TextBox 19"/>
          <p:cNvSpPr txBox="1"/>
          <p:nvPr/>
        </p:nvSpPr>
        <p:spPr>
          <a:xfrm>
            <a:off x="7819761" y="4162020"/>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0.09</a:t>
            </a:r>
          </a:p>
        </p:txBody>
      </p:sp>
      <p:sp>
        <p:nvSpPr>
          <p:cNvPr id="21" name="TextBox 20"/>
          <p:cNvSpPr txBox="1"/>
          <p:nvPr/>
        </p:nvSpPr>
        <p:spPr>
          <a:xfrm>
            <a:off x="7792512" y="2812152"/>
            <a:ext cx="558166"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-0.25</a:t>
            </a:r>
          </a:p>
        </p:txBody>
      </p:sp>
      <p:sp>
        <p:nvSpPr>
          <p:cNvPr id="22" name="TextBox 21"/>
          <p:cNvSpPr txBox="1"/>
          <p:nvPr/>
        </p:nvSpPr>
        <p:spPr>
          <a:xfrm>
            <a:off x="7779810" y="4720820"/>
            <a:ext cx="558166"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-0.04</a:t>
            </a:r>
          </a:p>
        </p:txBody>
      </p:sp>
      <p:sp>
        <p:nvSpPr>
          <p:cNvPr id="23" name="Oval 22"/>
          <p:cNvSpPr/>
          <p:nvPr/>
        </p:nvSpPr>
        <p:spPr>
          <a:xfrm>
            <a:off x="6350000" y="1612900"/>
            <a:ext cx="1219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247900" y="1612900"/>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235200" y="3543300"/>
            <a:ext cx="7493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Change in donations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27</a:t>
            </a:fld>
            <a:endParaRPr lang="en-GB"/>
          </a:p>
        </p:txBody>
      </p:sp>
      <p:sp>
        <p:nvSpPr>
          <p:cNvPr id="18" name="Content Placeholder 2"/>
          <p:cNvSpPr>
            <a:spLocks noGrp="1"/>
          </p:cNvSpPr>
          <p:nvPr>
            <p:ph idx="1"/>
          </p:nvPr>
        </p:nvSpPr>
        <p:spPr>
          <a:xfrm>
            <a:off x="457200" y="850900"/>
            <a:ext cx="8229600" cy="5105400"/>
          </a:xfrm>
        </p:spPr>
        <p:txBody>
          <a:bodyPr>
            <a:normAutofit/>
          </a:bodyPr>
          <a:lstStyle/>
          <a:p>
            <a:pPr algn="just">
              <a:buNone/>
            </a:pPr>
            <a:r>
              <a:rPr lang="en-GB" sz="1500" b="1" dirty="0" smtClean="0"/>
              <a:t>Gender</a:t>
            </a:r>
          </a:p>
          <a:p>
            <a:pPr algn="just"/>
            <a:r>
              <a:rPr lang="en-GB" sz="1500" dirty="0" smtClean="0"/>
              <a:t>Women (24%) were more likely than men (17%) to feel that they now donated less money than two years ago. </a:t>
            </a:r>
          </a:p>
          <a:p>
            <a:pPr algn="just"/>
            <a:r>
              <a:rPr lang="en-GB" sz="1500" dirty="0" smtClean="0"/>
              <a:t>Men (61%) were more likely than women (53%) to see no difference in the amount they donate now compared to two years ago.</a:t>
            </a:r>
          </a:p>
          <a:p>
            <a:pPr algn="just">
              <a:buNone/>
            </a:pPr>
            <a:r>
              <a:rPr lang="en-GB" sz="1500" b="1" dirty="0" smtClean="0"/>
              <a:t>Age</a:t>
            </a:r>
          </a:p>
          <a:p>
            <a:pPr algn="just"/>
            <a:r>
              <a:rPr lang="en-GB" sz="1500" dirty="0" smtClean="0"/>
              <a:t>Under 35s (24%) were more likely than those 45 or over (14%) to believe that they are now donating  more money than two years ago.</a:t>
            </a:r>
          </a:p>
          <a:p>
            <a:pPr algn="just"/>
            <a:r>
              <a:rPr lang="en-GB" sz="1500" dirty="0" smtClean="0"/>
              <a:t>Those 45 or over (64%) were more likely than those under 35 (44%) to see no difference in the amount they donate now compared to two years ago.</a:t>
            </a:r>
          </a:p>
          <a:p>
            <a:pPr algn="just">
              <a:buNone/>
            </a:pPr>
            <a:r>
              <a:rPr lang="en-GB" sz="1500" b="1" dirty="0" smtClean="0"/>
              <a:t>SEG</a:t>
            </a:r>
          </a:p>
          <a:p>
            <a:pPr algn="just"/>
            <a:r>
              <a:rPr lang="en-GB" sz="1500" dirty="0" smtClean="0"/>
              <a:t>AB  respondents (79%) were more likely than DE respondents (63%) to have donated money to  charity. This group (48%) were also more likely to have donated over £50 than all lower socio-economic groups: C1 (34%), C2 (37%), DE (22%).</a:t>
            </a:r>
          </a:p>
          <a:p>
            <a:pPr algn="just"/>
            <a:r>
              <a:rPr lang="en-GB" sz="1500" dirty="0" smtClean="0"/>
              <a:t>DE respondents  (57%) were less likely than those from a higher socio-economic group (66%) to have donated goods.</a:t>
            </a:r>
          </a:p>
        </p:txBody>
      </p:sp>
      <p:sp>
        <p:nvSpPr>
          <p:cNvPr id="8" name="Text Box 4"/>
          <p:cNvSpPr txBox="1">
            <a:spLocks noChangeArrowheads="1"/>
          </p:cNvSpPr>
          <p:nvPr/>
        </p:nvSpPr>
        <p:spPr bwMode="auto">
          <a:xfrm>
            <a:off x="0" y="6213844"/>
            <a:ext cx="6479754" cy="738664"/>
          </a:xfrm>
          <a:prstGeom prst="rect">
            <a:avLst/>
          </a:prstGeom>
          <a:noFill/>
          <a:ln w="9525">
            <a:noFill/>
            <a:miter lim="800000"/>
            <a:headEnd/>
            <a:tailEnd/>
          </a:ln>
          <a:effectLst/>
        </p:spPr>
        <p:txBody>
          <a:bodyPr wrap="square">
            <a:spAutoFit/>
          </a:bodyPr>
          <a:lstStyle/>
          <a:p>
            <a:pPr>
              <a:spcBef>
                <a:spcPct val="50000"/>
              </a:spcBef>
            </a:pPr>
            <a:r>
              <a:rPr lang="en-US" sz="1200" dirty="0" smtClean="0"/>
              <a:t>Q5a/b. How much difference, if any, would you say that the current economic climate has made to the amount of money/goods you donate to charities nowadays compared to 2 years ago?</a:t>
            </a:r>
            <a:endParaRPr lang="en-GB" sz="1200" i="1" dirty="0" smtClean="0"/>
          </a:p>
          <a:p>
            <a:pPr>
              <a:spcBef>
                <a:spcPct val="50000"/>
              </a:spcBef>
            </a:pPr>
            <a:endParaRPr lang="en-US" sz="1200" dirty="0"/>
          </a:p>
        </p:txBody>
      </p:sp>
    </p:spTree>
    <p:extLst>
      <p:ext uri="{BB962C8B-B14F-4D97-AF65-F5344CB8AC3E}">
        <p14:creationId xmlns:p14="http://schemas.microsoft.com/office/powerpoint/2010/main" xmlns="" val="2491711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28</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Awareness of OSCR</a:t>
            </a:r>
          </a:p>
          <a:p>
            <a:pPr algn="just"/>
            <a:r>
              <a:rPr lang="en-GB" sz="1500" dirty="0" smtClean="0"/>
              <a:t>Awareness of OSCR was a predictor of increased giving. Those who were aware of OSCR were more likely than those who were not to have donated more money (aware 29%, not aware 15%) and goods (aware 30%, not aware 21%) to charity compared to two years ago. Those who were aware of OSCR (15%) were also less likely than those who were not (23%) to feel as if they had donated less money.</a:t>
            </a:r>
          </a:p>
          <a:p>
            <a:pPr algn="just">
              <a:buNone/>
            </a:pPr>
            <a:r>
              <a:rPr lang="en-GB" sz="1500" b="1" dirty="0" smtClean="0"/>
              <a:t>Contact with charity</a:t>
            </a:r>
          </a:p>
          <a:p>
            <a:pPr algn="just"/>
            <a:r>
              <a:rPr lang="en-GB" sz="1500" dirty="0" smtClean="0"/>
              <a:t>Those who had had some contact with charities (23%) were more likely than those who had not (14%) to register an increase in charitable giving.  Those who did not have any contact with charity (60%) were more likely than those who had (52%) to say that their giving hasn’t changed in the past two years.</a:t>
            </a:r>
          </a:p>
          <a:p>
            <a:pPr algn="just">
              <a:buNone/>
            </a:pPr>
            <a:r>
              <a:rPr lang="en-GB" sz="1500" b="1" dirty="0" smtClean="0"/>
              <a:t>Interest in charity</a:t>
            </a:r>
          </a:p>
          <a:p>
            <a:pPr algn="just"/>
            <a:r>
              <a:rPr lang="en-GB" sz="1500" dirty="0" smtClean="0"/>
              <a:t>Those with the highest interest in charity (29%), scoring 8-10, were more likely than those with a lower interest (14%), 0-7, to register a higher level of giving compared to two years ago. The likelihood to donate decreased proportionately with decreasing interest in charities and their work.</a:t>
            </a:r>
          </a:p>
          <a:p>
            <a:pPr algn="just"/>
            <a:r>
              <a:rPr lang="en-GB" sz="1500" dirty="0" smtClean="0"/>
              <a:t>Those who scored their interest in charities as five or less (25%) were more inclined than those rating their interest eight or higher (16%) to feel that they  were now donating less money.</a:t>
            </a:r>
          </a:p>
        </p:txBody>
      </p:sp>
      <p:sp>
        <p:nvSpPr>
          <p:cNvPr id="9" name="Title 1"/>
          <p:cNvSpPr>
            <a:spLocks noGrp="1"/>
          </p:cNvSpPr>
          <p:nvPr>
            <p:ph type="title"/>
          </p:nvPr>
        </p:nvSpPr>
        <p:spPr>
          <a:xfrm>
            <a:off x="457200" y="116632"/>
            <a:ext cx="6997700" cy="1143000"/>
          </a:xfrm>
        </p:spPr>
        <p:txBody>
          <a:bodyPr>
            <a:normAutofit/>
          </a:bodyPr>
          <a:lstStyle/>
          <a:p>
            <a:r>
              <a:rPr lang="en-GB" sz="2800" dirty="0" smtClean="0"/>
              <a:t>Change in donations – sub-groups</a:t>
            </a:r>
            <a:endParaRPr lang="en-GB" sz="2800" dirty="0"/>
          </a:p>
        </p:txBody>
      </p:sp>
      <p:sp>
        <p:nvSpPr>
          <p:cNvPr id="8" name="Text Box 4"/>
          <p:cNvSpPr txBox="1">
            <a:spLocks noChangeArrowheads="1"/>
          </p:cNvSpPr>
          <p:nvPr/>
        </p:nvSpPr>
        <p:spPr bwMode="auto">
          <a:xfrm>
            <a:off x="0" y="6213844"/>
            <a:ext cx="6479754" cy="738664"/>
          </a:xfrm>
          <a:prstGeom prst="rect">
            <a:avLst/>
          </a:prstGeom>
          <a:noFill/>
          <a:ln w="9525">
            <a:noFill/>
            <a:miter lim="800000"/>
            <a:headEnd/>
            <a:tailEnd/>
          </a:ln>
          <a:effectLst/>
        </p:spPr>
        <p:txBody>
          <a:bodyPr wrap="square">
            <a:spAutoFit/>
          </a:bodyPr>
          <a:lstStyle/>
          <a:p>
            <a:pPr>
              <a:spcBef>
                <a:spcPct val="50000"/>
              </a:spcBef>
            </a:pPr>
            <a:r>
              <a:rPr lang="en-US" sz="1200" dirty="0" smtClean="0"/>
              <a:t>Q5a/b. How much difference, if any, would you say that the current economic climate has made to the amount of money/goods you donate to charities nowadays compared to 2 years ago?</a:t>
            </a:r>
            <a:endParaRPr lang="en-GB" sz="1200" i="1" dirty="0" smtClean="0"/>
          </a:p>
          <a:p>
            <a:pPr>
              <a:spcBef>
                <a:spcPct val="50000"/>
              </a:spcBef>
            </a:pPr>
            <a:endParaRPr lang="en-US" sz="1200" dirty="0"/>
          </a:p>
        </p:txBody>
      </p:sp>
    </p:spTree>
    <p:extLst>
      <p:ext uri="{BB962C8B-B14F-4D97-AF65-F5344CB8AC3E}">
        <p14:creationId xmlns:p14="http://schemas.microsoft.com/office/powerpoint/2010/main" xmlns="" val="1400395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Types of charity supported</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572406651"/>
              </p:ext>
            </p:extLst>
          </p:nvPr>
        </p:nvGraphicFramePr>
        <p:xfrm>
          <a:off x="378462" y="929930"/>
          <a:ext cx="7419340" cy="4651647"/>
        </p:xfrm>
        <a:graphic>
          <a:graphicData uri="http://schemas.openxmlformats.org/drawingml/2006/table">
            <a:tbl>
              <a:tblPr firstRow="1" bandRow="1">
                <a:tableStyleId>{5C22544A-7EE6-4342-B048-85BDC9FD1C3A}</a:tableStyleId>
              </a:tblPr>
              <a:tblGrid>
                <a:gridCol w="2108656"/>
                <a:gridCol w="937179"/>
                <a:gridCol w="937179"/>
                <a:gridCol w="1561968"/>
                <a:gridCol w="937179"/>
                <a:gridCol w="937179"/>
              </a:tblGrid>
              <a:tr h="424312">
                <a:tc>
                  <a:txBody>
                    <a:bodyPr/>
                    <a:lstStyle/>
                    <a:p>
                      <a:endParaRPr lang="en-GB" sz="13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t>2016</a:t>
                      </a:r>
                      <a:r>
                        <a:rPr lang="en-GB" sz="1300" b="1" baseline="0" dirty="0" smtClean="0"/>
                        <a:t> </a:t>
                      </a:r>
                      <a:r>
                        <a:rPr lang="en-GB" sz="1300" b="1" dirty="0" smtClean="0"/>
                        <a:t>(B:921)</a:t>
                      </a:r>
                    </a:p>
                  </a:txBody>
                  <a:tcPr>
                    <a:lnT w="12700" cap="flat" cmpd="sng" algn="ctr">
                      <a:solidFill>
                        <a:schemeClr val="tx1"/>
                      </a:solidFill>
                      <a:prstDash val="solid"/>
                      <a:round/>
                      <a:headEnd type="none" w="med" len="med"/>
                      <a:tailEnd type="none" w="med" len="med"/>
                    </a:lnT>
                  </a:tcPr>
                </a:tc>
                <a:tc>
                  <a:txBody>
                    <a:bodyPr/>
                    <a:lstStyle/>
                    <a:p>
                      <a:pPr algn="ctr"/>
                      <a:r>
                        <a:rPr lang="en-GB" sz="1300" b="1" dirty="0" smtClean="0"/>
                        <a:t>2014 (B:921)</a:t>
                      </a:r>
                      <a:endParaRPr lang="en-GB" sz="1300" b="1" dirty="0"/>
                    </a:p>
                  </a:txBody>
                  <a:tcPr>
                    <a:lnT w="12700" cap="flat" cmpd="sng" algn="ctr">
                      <a:solidFill>
                        <a:schemeClr val="tx1"/>
                      </a:solidFill>
                      <a:prstDash val="solid"/>
                      <a:round/>
                      <a:headEnd type="none" w="med" len="med"/>
                      <a:tailEnd type="none" w="med" len="med"/>
                    </a:lnT>
                  </a:tcPr>
                </a:tc>
                <a:tc>
                  <a:txBody>
                    <a:bodyPr/>
                    <a:lstStyle/>
                    <a:p>
                      <a:pPr algn="ctr"/>
                      <a:endParaRPr lang="en-GB" sz="13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t>2016</a:t>
                      </a:r>
                      <a:r>
                        <a:rPr lang="en-GB" sz="1300" b="1" baseline="0" dirty="0" smtClean="0"/>
                        <a:t> </a:t>
                      </a:r>
                      <a:r>
                        <a:rPr lang="en-GB" sz="1300" b="1" dirty="0" smtClean="0"/>
                        <a:t>(B:921)</a:t>
                      </a:r>
                    </a:p>
                  </a:txBody>
                  <a:tcPr>
                    <a:lnT w="12700" cap="flat" cmpd="sng" algn="ctr">
                      <a:solidFill>
                        <a:schemeClr val="tx1"/>
                      </a:solidFill>
                      <a:prstDash val="solid"/>
                      <a:round/>
                      <a:headEnd type="none" w="med" len="med"/>
                      <a:tailEnd type="none" w="med" len="med"/>
                    </a:lnT>
                  </a:tcPr>
                </a:tc>
                <a:tc>
                  <a:txBody>
                    <a:bodyPr/>
                    <a:lstStyle/>
                    <a:p>
                      <a:pPr algn="ctr"/>
                      <a:r>
                        <a:rPr lang="en-GB" sz="1300" b="1" dirty="0" smtClean="0"/>
                        <a:t>2014 (B:921)</a:t>
                      </a:r>
                      <a:endParaRPr lang="en-GB" sz="13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24312">
                <a:tc>
                  <a:txBody>
                    <a:bodyPr/>
                    <a:lstStyle/>
                    <a:p>
                      <a:r>
                        <a:rPr lang="en-GB" sz="1300" kern="1200" dirty="0" smtClean="0">
                          <a:solidFill>
                            <a:schemeClr val="dk1"/>
                          </a:solidFill>
                          <a:latin typeface="+mn-lt"/>
                          <a:ea typeface="+mn-ea"/>
                          <a:cs typeface="+mn-cs"/>
                        </a:rPr>
                        <a:t>Medical or health related charities</a:t>
                      </a:r>
                      <a:endParaRPr lang="en-GB" sz="1300" b="0" dirty="0"/>
                    </a:p>
                  </a:txBody>
                  <a:tcPr anchor="ctr">
                    <a:lnL w="12700" cap="flat" cmpd="sng" algn="ctr">
                      <a:solidFill>
                        <a:schemeClr val="tx1"/>
                      </a:solidFill>
                      <a:prstDash val="solid"/>
                      <a:round/>
                      <a:headEnd type="none" w="med" len="med"/>
                      <a:tailEnd type="none" w="med" len="med"/>
                    </a:lnL>
                  </a:tcPr>
                </a:tc>
                <a:tc>
                  <a:txBody>
                    <a:bodyPr/>
                    <a:lstStyle/>
                    <a:p>
                      <a:pPr algn="ctr"/>
                      <a:r>
                        <a:rPr lang="en-GB" sz="1300" b="1" dirty="0" smtClean="0"/>
                        <a:t>52%</a:t>
                      </a:r>
                      <a:endParaRPr lang="en-GB" sz="1300" b="1" dirty="0"/>
                    </a:p>
                  </a:txBody>
                  <a:tcPr anchor="ctr"/>
                </a:tc>
                <a:tc>
                  <a:txBody>
                    <a:bodyPr/>
                    <a:lstStyle/>
                    <a:p>
                      <a:pPr algn="ctr"/>
                      <a:r>
                        <a:rPr lang="en-GB" sz="1300" b="0" dirty="0" smtClean="0"/>
                        <a:t>51%</a:t>
                      </a:r>
                      <a:endParaRPr lang="en-GB" sz="1300" b="0" dirty="0"/>
                    </a:p>
                  </a:txBody>
                  <a:tcPr anchor="ctr"/>
                </a:tc>
                <a:tc>
                  <a:txBody>
                    <a:bodyPr/>
                    <a:lstStyle/>
                    <a:p>
                      <a:r>
                        <a:rPr lang="en-GB" sz="1300" kern="1200" dirty="0" smtClean="0">
                          <a:solidFill>
                            <a:schemeClr val="dk1"/>
                          </a:solidFill>
                          <a:latin typeface="+mn-lt"/>
                          <a:ea typeface="+mn-ea"/>
                          <a:cs typeface="+mn-cs"/>
                        </a:rPr>
                        <a:t>Big charities</a:t>
                      </a:r>
                      <a:endParaRPr lang="en-GB" sz="1300" b="0" dirty="0"/>
                    </a:p>
                  </a:txBody>
                  <a:tcPr anchor="ctr"/>
                </a:tc>
                <a:tc>
                  <a:txBody>
                    <a:bodyPr/>
                    <a:lstStyle/>
                    <a:p>
                      <a:pPr algn="ctr"/>
                      <a:r>
                        <a:rPr lang="en-GB" sz="1300" b="1" dirty="0" smtClean="0"/>
                        <a:t>18%</a:t>
                      </a:r>
                      <a:endParaRPr lang="en-GB" sz="1300" b="1" dirty="0"/>
                    </a:p>
                  </a:txBody>
                  <a:tcPr anchor="ctr"/>
                </a:tc>
                <a:tc>
                  <a:txBody>
                    <a:bodyPr/>
                    <a:lstStyle/>
                    <a:p>
                      <a:pPr algn="ctr"/>
                      <a:r>
                        <a:rPr lang="en-GB" sz="1300" b="0" dirty="0" smtClean="0"/>
                        <a:t>17%</a:t>
                      </a:r>
                      <a:endParaRPr lang="en-GB" sz="1300" b="0" dirty="0"/>
                    </a:p>
                  </a:txBody>
                  <a:tcPr anchor="ctr">
                    <a:lnR w="12700" cap="flat" cmpd="sng" algn="ctr">
                      <a:solidFill>
                        <a:schemeClr val="tx1"/>
                      </a:solidFill>
                      <a:prstDash val="solid"/>
                      <a:round/>
                      <a:headEnd type="none" w="med" len="med"/>
                      <a:tailEnd type="none" w="med" len="med"/>
                    </a:lnR>
                  </a:tcPr>
                </a:tc>
              </a:tr>
              <a:tr h="256922">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Children’s charities</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38%</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40%</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Small charities</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18%</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17%</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R w="12700" cap="flat" cmpd="sng" algn="ctr">
                      <a:solidFill>
                        <a:schemeClr val="tx1"/>
                      </a:solidFill>
                      <a:prstDash val="solid"/>
                      <a:round/>
                      <a:headEnd type="none" w="med" len="med"/>
                      <a:tailEnd type="none" w="med" len="med"/>
                    </a:lnR>
                  </a:tcPr>
                </a:tc>
              </a:tr>
              <a:tr h="426191">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Local charities</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35%</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36%</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‘Mainstream’ charities</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15%</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16%</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R w="12700" cap="flat" cmpd="sng" algn="ctr">
                      <a:solidFill>
                        <a:schemeClr val="tx1"/>
                      </a:solidFill>
                      <a:prstDash val="solid"/>
                      <a:round/>
                      <a:headEnd type="none" w="med" len="med"/>
                      <a:tailEnd type="none" w="med" len="med"/>
                    </a:lnR>
                  </a:tcPr>
                </a:tc>
              </a:tr>
              <a:tr h="598568">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GB" sz="1300" kern="1200" dirty="0" smtClean="0">
                          <a:solidFill>
                            <a:schemeClr val="dk1"/>
                          </a:solidFill>
                          <a:latin typeface="+mn-lt"/>
                          <a:ea typeface="+mn-ea"/>
                          <a:cs typeface="+mn-cs"/>
                        </a:rPr>
                        <a:t>Animal charities</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algn="ctr"/>
                      <a:r>
                        <a:rPr lang="en-GB" sz="1300" b="1" dirty="0" smtClean="0"/>
                        <a:t>30%</a:t>
                      </a:r>
                      <a:endParaRPr lang="en-GB" sz="1300" b="1" dirty="0"/>
                    </a:p>
                  </a:txBody>
                  <a:tcPr anchor="ctr"/>
                </a:tc>
                <a:tc>
                  <a:txBody>
                    <a:bodyPr/>
                    <a:lstStyle/>
                    <a:p>
                      <a:pPr algn="ctr"/>
                      <a:r>
                        <a:rPr lang="en-GB" sz="1300" b="0" dirty="0" smtClean="0"/>
                        <a:t>33%</a:t>
                      </a:r>
                      <a:endParaRPr lang="en-GB" sz="1300" b="0" dirty="0"/>
                    </a:p>
                  </a:txBody>
                  <a:tcPr anchor="ct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GB" sz="1300" kern="1200" dirty="0" smtClean="0">
                          <a:solidFill>
                            <a:schemeClr val="dk1"/>
                          </a:solidFill>
                          <a:latin typeface="+mn-lt"/>
                          <a:ea typeface="+mn-ea"/>
                          <a:cs typeface="+mn-cs"/>
                        </a:rPr>
                        <a:t>Charities supporting ongoing needs</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tc>
                <a:tc>
                  <a:txBody>
                    <a:bodyPr/>
                    <a:lstStyle/>
                    <a:p>
                      <a:pPr algn="ctr"/>
                      <a:r>
                        <a:rPr lang="en-GB" sz="1300" b="1" dirty="0" smtClean="0"/>
                        <a:t>12%</a:t>
                      </a:r>
                      <a:endParaRPr lang="en-GB" sz="1300" b="1" dirty="0"/>
                    </a:p>
                  </a:txBody>
                  <a:tcPr anchor="ctr"/>
                </a:tc>
                <a:tc>
                  <a:txBody>
                    <a:bodyPr/>
                    <a:lstStyle/>
                    <a:p>
                      <a:pPr algn="ctr"/>
                      <a:r>
                        <a:rPr lang="en-GB" sz="1300" b="0" dirty="0" smtClean="0"/>
                        <a:t>13%</a:t>
                      </a:r>
                      <a:endParaRPr lang="en-GB" sz="1300" b="0" dirty="0"/>
                    </a:p>
                  </a:txBody>
                  <a:tcPr anchor="ctr">
                    <a:lnR w="12700" cap="flat" cmpd="sng" algn="ctr">
                      <a:solidFill>
                        <a:schemeClr val="tx1"/>
                      </a:solidFill>
                      <a:prstDash val="solid"/>
                      <a:round/>
                      <a:headEnd type="none" w="med" len="med"/>
                      <a:tailEnd type="none" w="med" len="med"/>
                    </a:lnR>
                  </a:tcPr>
                </a:tc>
              </a:tr>
              <a:tr h="598568">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GB" sz="1300" kern="1200" dirty="0" smtClean="0">
                          <a:solidFill>
                            <a:schemeClr val="dk1"/>
                          </a:solidFill>
                          <a:latin typeface="+mn-lt"/>
                          <a:ea typeface="+mn-ea"/>
                          <a:cs typeface="+mn-cs"/>
                        </a:rPr>
                        <a:t>Charities supporting urgent needs / emergency appeals</a:t>
                      </a:r>
                      <a:endParaRPr kumimoji="0" lang="en-US" sz="1300" b="1" u="none" strike="noStrike" cap="none" normalizeH="0" baseline="0" dirty="0" smtClean="0">
                        <a:ln>
                          <a:noFill/>
                        </a:ln>
                        <a:solidFill>
                          <a:schemeClr val="tx1"/>
                        </a:solidFill>
                        <a:effectLst/>
                      </a:endParaRP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algn="ctr"/>
                      <a:r>
                        <a:rPr lang="en-GB" sz="1300" b="1" dirty="0" smtClean="0"/>
                        <a:t>21%</a:t>
                      </a:r>
                      <a:endParaRPr lang="en-GB" sz="1300" b="1" dirty="0"/>
                    </a:p>
                  </a:txBody>
                  <a:tcPr anchor="ctr"/>
                </a:tc>
                <a:tc>
                  <a:txBody>
                    <a:bodyPr/>
                    <a:lstStyle/>
                    <a:p>
                      <a:pPr algn="ctr"/>
                      <a:r>
                        <a:rPr lang="en-GB" sz="1300" b="0" dirty="0" smtClean="0"/>
                        <a:t>22%</a:t>
                      </a:r>
                      <a:endParaRPr lang="en-GB" sz="1300" b="0" dirty="0"/>
                    </a:p>
                  </a:txBody>
                  <a:tcPr anchor="ct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GB" sz="1300" kern="1200" dirty="0" smtClean="0">
                          <a:solidFill>
                            <a:schemeClr val="dk1"/>
                          </a:solidFill>
                          <a:latin typeface="+mn-lt"/>
                          <a:ea typeface="+mn-ea"/>
                          <a:cs typeface="+mn-cs"/>
                        </a:rPr>
                        <a:t>Domestic charities</a:t>
                      </a:r>
                      <a:endParaRPr kumimoji="0" lang="en-US" sz="1300" b="1" u="none" strike="noStrike" cap="none" normalizeH="0" baseline="0" dirty="0" smtClean="0">
                        <a:ln>
                          <a:noFill/>
                        </a:ln>
                        <a:solidFill>
                          <a:schemeClr val="tx1"/>
                        </a:solidFill>
                        <a:effectLst/>
                      </a:endParaRPr>
                    </a:p>
                  </a:txBody>
                  <a:tcPr marL="90000" marR="90000" marT="46800" marB="46800" anchor="ctr" horzOverflow="overflow"/>
                </a:tc>
                <a:tc>
                  <a:txBody>
                    <a:bodyPr/>
                    <a:lstStyle/>
                    <a:p>
                      <a:pPr algn="ctr"/>
                      <a:r>
                        <a:rPr lang="en-GB" sz="1300" b="1" dirty="0" smtClean="0"/>
                        <a:t>11%</a:t>
                      </a:r>
                      <a:endParaRPr lang="en-GB" sz="1300" b="1" dirty="0"/>
                    </a:p>
                  </a:txBody>
                  <a:tcPr anchor="ctr"/>
                </a:tc>
                <a:tc>
                  <a:txBody>
                    <a:bodyPr/>
                    <a:lstStyle/>
                    <a:p>
                      <a:pPr algn="ctr"/>
                      <a:r>
                        <a:rPr lang="en-GB" sz="1300" b="0" dirty="0" smtClean="0"/>
                        <a:t>11%</a:t>
                      </a:r>
                      <a:endParaRPr lang="en-GB" sz="1300" b="0" dirty="0"/>
                    </a:p>
                  </a:txBody>
                  <a:tcPr anchor="ctr">
                    <a:lnR w="12700" cap="flat" cmpd="sng" algn="ctr">
                      <a:solidFill>
                        <a:schemeClr val="tx1"/>
                      </a:solidFill>
                      <a:prstDash val="solid"/>
                      <a:round/>
                      <a:headEnd type="none" w="med" len="med"/>
                      <a:tailEnd type="none" w="med" len="med"/>
                    </a:lnR>
                  </a:tcPr>
                </a:tc>
              </a:tr>
              <a:tr h="426191">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National charities</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19%</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21%</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Environmental charities</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8%</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8%</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R w="12700" cap="flat" cmpd="sng" algn="ctr">
                      <a:solidFill>
                        <a:schemeClr val="tx1"/>
                      </a:solidFill>
                      <a:prstDash val="solid"/>
                      <a:round/>
                      <a:headEnd type="none" w="med" len="med"/>
                      <a:tailEnd type="none" w="med" len="med"/>
                    </a:lnR>
                  </a:tcPr>
                </a:tc>
              </a:tr>
              <a:tr h="426191">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People charities</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1" u="none" strike="noStrike" kern="1200" cap="none" normalizeH="0" baseline="0" dirty="0" smtClean="0">
                          <a:ln>
                            <a:noFill/>
                          </a:ln>
                          <a:solidFill>
                            <a:schemeClr val="tx1"/>
                          </a:solidFill>
                          <a:effectLst/>
                          <a:latin typeface="+mn-lt"/>
                          <a:ea typeface="+mn-ea"/>
                          <a:cs typeface="+mn-cs"/>
                        </a:rPr>
                        <a:t>17%</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20%</a:t>
                      </a: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‘Neglected’ charities</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1" u="none" strike="noStrike" kern="1200" cap="none" normalizeH="0" baseline="0" dirty="0" smtClean="0">
                          <a:ln>
                            <a:noFill/>
                          </a:ln>
                          <a:solidFill>
                            <a:schemeClr val="tx1"/>
                          </a:solidFill>
                          <a:effectLst/>
                          <a:latin typeface="+mn-lt"/>
                          <a:ea typeface="+mn-ea"/>
                          <a:cs typeface="+mn-cs"/>
                        </a:rPr>
                        <a:t>5%</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5%</a:t>
                      </a:r>
                    </a:p>
                  </a:txBody>
                  <a:tcPr marL="90000" marR="90000" marT="46800" marB="46800" anchor="ctr" horzOverflow="overflow">
                    <a:lnR w="12700" cap="flat" cmpd="sng" algn="ctr">
                      <a:solidFill>
                        <a:schemeClr val="tx1"/>
                      </a:solidFill>
                      <a:prstDash val="solid"/>
                      <a:round/>
                      <a:headEnd type="none" w="med" len="med"/>
                      <a:tailEnd type="none" w="med" len="med"/>
                    </a:lnR>
                  </a:tcPr>
                </a:tc>
              </a:tr>
              <a:tr h="426191">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Military or ex-service charities</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21%</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19%</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Art / cultural charities</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5%</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5%</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R w="12700" cap="flat" cmpd="sng" algn="ctr">
                      <a:solidFill>
                        <a:schemeClr val="tx1"/>
                      </a:solidFill>
                      <a:prstDash val="solid"/>
                      <a:round/>
                      <a:headEnd type="none" w="med" len="med"/>
                      <a:tailEnd type="none" w="med" len="med"/>
                    </a:lnR>
                  </a:tcPr>
                </a:tc>
              </a:tr>
              <a:tr h="256922">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International charities</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15%</a:t>
                      </a:r>
                    </a:p>
                  </a:txBody>
                  <a:tcPr marL="90000" marR="90000" marT="46800" marB="46800"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17%</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lang="en-GB" sz="1300" kern="1200" dirty="0" smtClean="0">
                          <a:solidFill>
                            <a:schemeClr val="dk1"/>
                          </a:solidFill>
                          <a:latin typeface="+mn-lt"/>
                          <a:ea typeface="+mn-ea"/>
                          <a:cs typeface="+mn-cs"/>
                        </a:rPr>
                        <a:t>Don’t know</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2%</a:t>
                      </a:r>
                    </a:p>
                  </a:txBody>
                  <a:tcPr marL="90000" marR="90000" marT="46800" marB="46800"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3%</a:t>
                      </a:r>
                      <a:endParaRPr kumimoji="0" lang="en-US" sz="1300" b="0"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29</a:t>
            </a:fld>
            <a:endParaRPr lang="en-GB"/>
          </a:p>
        </p:txBody>
      </p:sp>
      <p:sp>
        <p:nvSpPr>
          <p:cNvPr id="5" name="Text Box 4"/>
          <p:cNvSpPr txBox="1">
            <a:spLocks noChangeArrowheads="1"/>
          </p:cNvSpPr>
          <p:nvPr/>
        </p:nvSpPr>
        <p:spPr bwMode="auto">
          <a:xfrm>
            <a:off x="0" y="6173936"/>
            <a:ext cx="6479754" cy="461665"/>
          </a:xfrm>
          <a:prstGeom prst="rect">
            <a:avLst/>
          </a:prstGeom>
          <a:noFill/>
          <a:ln w="9525">
            <a:noFill/>
            <a:miter lim="800000"/>
            <a:headEnd/>
            <a:tailEnd/>
          </a:ln>
          <a:effectLst/>
        </p:spPr>
        <p:txBody>
          <a:bodyPr wrap="square">
            <a:spAutoFit/>
          </a:bodyPr>
          <a:lstStyle/>
          <a:p>
            <a:pPr>
              <a:spcBef>
                <a:spcPct val="50000"/>
              </a:spcBef>
            </a:pPr>
            <a:r>
              <a:rPr lang="en-US" sz="1200" dirty="0" smtClean="0"/>
              <a:t>Q4c. Thinking of the charities that you support, can you please state which types of charity you support? </a:t>
            </a:r>
            <a:endParaRPr lang="en-US" sz="1200" dirty="0"/>
          </a:p>
        </p:txBody>
      </p:sp>
      <p:sp>
        <p:nvSpPr>
          <p:cNvPr id="8"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who donated)</a:t>
            </a:r>
            <a:endParaRPr lang="en-GB" sz="1200" dirty="0"/>
          </a:p>
        </p:txBody>
      </p:sp>
      <p:sp>
        <p:nvSpPr>
          <p:cNvPr id="9" name="Rounded Rectangle 8"/>
          <p:cNvSpPr/>
          <p:nvPr/>
        </p:nvSpPr>
        <p:spPr>
          <a:xfrm>
            <a:off x="495300" y="5696557"/>
            <a:ext cx="7175500"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 types of charities supported in 2016 remained consistent with those in 2014.</a:t>
            </a: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a:bodyPr>
          <a:lstStyle/>
          <a:p>
            <a:pPr lvl="0" algn="just"/>
            <a:r>
              <a:rPr lang="en-GB" sz="1600" dirty="0" smtClean="0"/>
              <a:t>As in previous years, the objectives of the research were to:</a:t>
            </a:r>
          </a:p>
          <a:p>
            <a:pPr lvl="0" algn="just">
              <a:buNone/>
            </a:pPr>
            <a:endParaRPr lang="en-GB" sz="1600" dirty="0" smtClean="0"/>
          </a:p>
          <a:p>
            <a:pPr lvl="1" algn="just"/>
            <a:r>
              <a:rPr lang="en-GB" sz="1600" dirty="0" smtClean="0"/>
              <a:t>measure awareness of, and attitudes towards the work of charities</a:t>
            </a:r>
          </a:p>
          <a:p>
            <a:pPr lvl="1" algn="just"/>
            <a:endParaRPr lang="en-US" sz="1600" dirty="0" smtClean="0"/>
          </a:p>
          <a:p>
            <a:pPr lvl="1" algn="just"/>
            <a:r>
              <a:rPr lang="en-GB" sz="1600" dirty="0" smtClean="0"/>
              <a:t>identify any issues about charities’ activities that are of concern</a:t>
            </a:r>
          </a:p>
          <a:p>
            <a:pPr lvl="1" algn="just"/>
            <a:endParaRPr lang="en-US" sz="1600" dirty="0" smtClean="0"/>
          </a:p>
          <a:p>
            <a:pPr lvl="1" algn="just"/>
            <a:r>
              <a:rPr lang="en-GB" sz="1600" dirty="0" smtClean="0"/>
              <a:t>measure awareness of the regulation of Scottish charities and the main sources of information on regulation (specifically looking at awareness of OSCR)</a:t>
            </a:r>
          </a:p>
          <a:p>
            <a:pPr lvl="1" algn="just"/>
            <a:endParaRPr lang="en-US" sz="1600" dirty="0" smtClean="0"/>
          </a:p>
          <a:p>
            <a:pPr lvl="1" algn="just"/>
            <a:r>
              <a:rPr lang="en-GB" sz="1600" dirty="0" smtClean="0"/>
              <a:t>explore the impact of charity regulation on attitudes towards Scottish charities and attitudes towards the regulation of charities</a:t>
            </a:r>
          </a:p>
          <a:p>
            <a:pPr lvl="1" algn="just">
              <a:buNone/>
            </a:pPr>
            <a:endParaRPr lang="en-GB" sz="1600" dirty="0" smtClean="0"/>
          </a:p>
          <a:p>
            <a:pPr lvl="1" algn="just"/>
            <a:r>
              <a:rPr lang="en-GB" sz="1600" dirty="0"/>
              <a:t>t</a:t>
            </a:r>
            <a:r>
              <a:rPr lang="en-GB" sz="1600" dirty="0" smtClean="0"/>
              <a:t>rack and analyse any changes that have occurred in people’s opinions</a:t>
            </a:r>
            <a:endParaRPr lang="en-US" sz="1600" dirty="0" smtClean="0"/>
          </a:p>
          <a:p>
            <a:pPr algn="just">
              <a:buNone/>
            </a:pPr>
            <a:endParaRPr lang="en-GB" sz="1600" dirty="0"/>
          </a:p>
        </p:txBody>
      </p:sp>
      <p:sp>
        <p:nvSpPr>
          <p:cNvPr id="4" name="Slide Number Placeholder 3"/>
          <p:cNvSpPr>
            <a:spLocks noGrp="1"/>
          </p:cNvSpPr>
          <p:nvPr>
            <p:ph type="sldNum" sz="quarter" idx="15"/>
          </p:nvPr>
        </p:nvSpPr>
        <p:spPr/>
        <p:txBody>
          <a:bodyPr/>
          <a:lstStyle/>
          <a:p>
            <a:fld id="{AA49D0B1-4015-47B1-AA93-86824F055D44}" type="slidenum">
              <a:rPr lang="en-GB" smtClean="0">
                <a:solidFill>
                  <a:schemeClr val="tx1"/>
                </a:solidFill>
              </a:rPr>
              <a:pPr/>
              <a:t>3</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Motivations and Trust Towards Charities</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30</a:t>
            </a:fld>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Motivations to be involved</a:t>
            </a:r>
            <a:endParaRPr lang="en-GB" dirty="0"/>
          </a:p>
        </p:txBody>
      </p:sp>
      <p:sp>
        <p:nvSpPr>
          <p:cNvPr id="3" name="Content Placeholder 2"/>
          <p:cNvSpPr>
            <a:spLocks noGrp="1"/>
          </p:cNvSpPr>
          <p:nvPr>
            <p:ph idx="1"/>
          </p:nvPr>
        </p:nvSpPr>
        <p:spPr>
          <a:xfrm>
            <a:off x="457200" y="1219200"/>
            <a:ext cx="8229600" cy="4790977"/>
          </a:xfrm>
        </p:spPr>
        <p:txBody>
          <a:bodyPr>
            <a:noAutofit/>
          </a:bodyPr>
          <a:lstStyle/>
          <a:p>
            <a:pPr algn="just"/>
            <a:r>
              <a:rPr lang="en-GB" sz="1500" dirty="0" smtClean="0"/>
              <a:t>Almost exclusively, respondents were motivated to support charities to which they had a personal connection; from just owning a pet and supporting an animal charity to donating to cancer charities after having lost a loved one to the disease.</a:t>
            </a:r>
          </a:p>
          <a:p>
            <a:pPr lvl="1" algn="just"/>
            <a:r>
              <a:rPr lang="en-GB" sz="1500" i="1" dirty="0"/>
              <a:t>I donate to Age UK because a little while ago my father had a spell and they were really good to him</a:t>
            </a:r>
          </a:p>
          <a:p>
            <a:pPr algn="just"/>
            <a:endParaRPr lang="en-GB" sz="1500" dirty="0"/>
          </a:p>
          <a:p>
            <a:pPr algn="just"/>
            <a:r>
              <a:rPr lang="en-GB" sz="1500" dirty="0" smtClean="0"/>
              <a:t>The product of this was a very strong emotional attachment, not just to the cause but to the charity itself. </a:t>
            </a:r>
          </a:p>
          <a:p>
            <a:pPr algn="just"/>
            <a:endParaRPr lang="en-GB" sz="1500" dirty="0" smtClean="0"/>
          </a:p>
          <a:p>
            <a:pPr algn="just"/>
            <a:r>
              <a:rPr lang="en-GB" sz="1500" dirty="0" smtClean="0"/>
              <a:t>Respondents openly admitted that they reacted in an emotional way to the charity advertising they saw on TV and elsewhere and that this encouraged them to become involved. However, they claimed that this can quickly become de-motivating if it becomes too overbearing or seems manipulative.</a:t>
            </a:r>
          </a:p>
          <a:p>
            <a:pPr algn="just"/>
            <a:endParaRPr lang="en-GB" sz="1500" i="1" dirty="0" smtClean="0"/>
          </a:p>
          <a:p>
            <a:pPr algn="just"/>
            <a:r>
              <a:rPr lang="en-GB" sz="1500" dirty="0"/>
              <a:t>The motivation to </a:t>
            </a:r>
            <a:r>
              <a:rPr lang="en-GB" sz="1500" dirty="0" smtClean="0"/>
              <a:t>feel that they are </a:t>
            </a:r>
            <a:r>
              <a:rPr lang="en-GB" sz="1500" i="1" dirty="0" smtClean="0"/>
              <a:t>personally</a:t>
            </a:r>
            <a:r>
              <a:rPr lang="en-GB" sz="1500" dirty="0" smtClean="0"/>
              <a:t> giving back was strong, especially amongst high level donors.</a:t>
            </a:r>
          </a:p>
          <a:p>
            <a:pPr lvl="1" algn="just"/>
            <a:r>
              <a:rPr lang="en-GB" sz="1500" i="1" dirty="0"/>
              <a:t>It’s not really how much I give that’s important to me, it’s just the fact that I do </a:t>
            </a:r>
            <a:r>
              <a:rPr lang="en-GB" sz="1500" i="1" dirty="0" smtClean="0"/>
              <a:t>give</a:t>
            </a:r>
          </a:p>
          <a:p>
            <a:pPr lvl="1" algn="just"/>
            <a:r>
              <a:rPr lang="en-GB" sz="1500" i="1" dirty="0" smtClean="0"/>
              <a:t>I need to pay forward because people were there for me</a:t>
            </a:r>
            <a:endParaRPr lang="en-GB" sz="1500" i="1" dirty="0"/>
          </a:p>
          <a:p>
            <a:pPr algn="just"/>
            <a:endParaRPr lang="en-GB" sz="1500" dirty="0"/>
          </a:p>
          <a:p>
            <a:pPr algn="just"/>
            <a:r>
              <a:rPr lang="en-GB" sz="1500" dirty="0" smtClean="0"/>
              <a:t>Available time was a large barrier to becoming more involved with charities.</a:t>
            </a:r>
          </a:p>
          <a:p>
            <a:pPr marL="0" indent="0" algn="just">
              <a:buNone/>
            </a:pPr>
            <a:endParaRPr lang="en-GB" sz="1500" dirty="0" smtClean="0">
              <a:solidFill>
                <a:srgbClr val="FF0000"/>
              </a:solidFill>
            </a:endParaRPr>
          </a:p>
          <a:p>
            <a:pPr algn="just">
              <a:buNone/>
            </a:pPr>
            <a:endParaRPr lang="en-GB" sz="1500" dirty="0" smtClean="0">
              <a:solidFill>
                <a:srgbClr val="FF0000"/>
              </a:solidFill>
            </a:endParaRPr>
          </a:p>
          <a:p>
            <a:pPr algn="just"/>
            <a:endParaRPr lang="en-GB" sz="1500" dirty="0">
              <a:solidFill>
                <a:srgbClr val="FF0000"/>
              </a:solidFill>
            </a:endParaRPr>
          </a:p>
        </p:txBody>
      </p:sp>
      <p:sp>
        <p:nvSpPr>
          <p:cNvPr id="4" name="Slide Number Placeholder 3"/>
          <p:cNvSpPr>
            <a:spLocks noGrp="1"/>
          </p:cNvSpPr>
          <p:nvPr>
            <p:ph type="sldNum" sz="quarter" idx="15"/>
          </p:nvPr>
        </p:nvSpPr>
        <p:spPr/>
        <p:txBody>
          <a:bodyPr/>
          <a:lstStyle/>
          <a:p>
            <a:fld id="{AA49D0B1-4015-47B1-AA93-86824F055D44}" type="slidenum">
              <a:rPr lang="en-GB" smtClean="0"/>
              <a:pPr/>
              <a:t>31</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1942584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179512" y="914400"/>
          <a:ext cx="8496944" cy="4662835"/>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32</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Reasons for supporting charities and causes</a:t>
            </a:r>
            <a:endParaRPr lang="en-GB" sz="2800" i="1" dirty="0"/>
          </a:p>
        </p:txBody>
      </p:sp>
      <p:sp>
        <p:nvSpPr>
          <p:cNvPr id="455684" name="Text Box 4"/>
          <p:cNvSpPr txBox="1">
            <a:spLocks noChangeArrowheads="1"/>
          </p:cNvSpPr>
          <p:nvPr/>
        </p:nvSpPr>
        <p:spPr bwMode="auto">
          <a:xfrm>
            <a:off x="0" y="6453336"/>
            <a:ext cx="6479754" cy="738664"/>
          </a:xfrm>
          <a:prstGeom prst="rect">
            <a:avLst/>
          </a:prstGeom>
          <a:noFill/>
          <a:ln w="9525">
            <a:noFill/>
            <a:miter lim="800000"/>
            <a:headEnd/>
            <a:tailEnd/>
          </a:ln>
          <a:effectLst/>
        </p:spPr>
        <p:txBody>
          <a:bodyPr wrap="square">
            <a:spAutoFit/>
          </a:bodyPr>
          <a:lstStyle/>
          <a:p>
            <a:pPr>
              <a:spcBef>
                <a:spcPct val="50000"/>
              </a:spcBef>
            </a:pPr>
            <a:r>
              <a:rPr lang="en-US" sz="1200" dirty="0" smtClean="0"/>
              <a:t>Q4d. Thinking of the charities and causes that you support, can you please tell me the reasons why you choose to support them? </a:t>
            </a:r>
            <a:endParaRPr lang="en-GB" sz="1200" i="1" dirty="0" smtClean="0"/>
          </a:p>
          <a:p>
            <a:pPr>
              <a:spcBef>
                <a:spcPct val="50000"/>
              </a:spcBef>
            </a:pPr>
            <a:endParaRPr lang="en-US" sz="1200"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have donated)</a:t>
            </a:r>
            <a:endParaRPr lang="en-GB" sz="1200" dirty="0"/>
          </a:p>
        </p:txBody>
      </p:sp>
      <p:sp>
        <p:nvSpPr>
          <p:cNvPr id="13" name="Rounded Rectangle 12"/>
          <p:cNvSpPr/>
          <p:nvPr/>
        </p:nvSpPr>
        <p:spPr>
          <a:xfrm>
            <a:off x="753542" y="5684223"/>
            <a:ext cx="8053908"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 reasons for supporting charities remains consistent with  2014, with personal closeness, interest and the feeling that a cause is one respondents ‘should’ support.</a:t>
            </a:r>
            <a:endParaRPr lang="en-GB" sz="1400" dirty="0">
              <a:solidFill>
                <a:schemeClr val="tx1"/>
              </a:solidFill>
            </a:endParaRPr>
          </a:p>
        </p:txBody>
      </p:sp>
      <p:sp>
        <p:nvSpPr>
          <p:cNvPr id="10" name="TextBox 9"/>
          <p:cNvSpPr txBox="1"/>
          <p:nvPr/>
        </p:nvSpPr>
        <p:spPr>
          <a:xfrm>
            <a:off x="6628560" y="5060968"/>
            <a:ext cx="187220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t>* Introduced in 2014</a:t>
            </a:r>
            <a:endParaRPr lang="en-US" sz="1400" dirty="0"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Reasons for supporting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33</a:t>
            </a:fld>
            <a:endParaRPr lang="en-GB"/>
          </a:p>
        </p:txBody>
      </p:sp>
      <p:sp>
        <p:nvSpPr>
          <p:cNvPr id="18" name="Content Placeholder 2"/>
          <p:cNvSpPr>
            <a:spLocks noGrp="1"/>
          </p:cNvSpPr>
          <p:nvPr>
            <p:ph idx="1"/>
          </p:nvPr>
        </p:nvSpPr>
        <p:spPr>
          <a:xfrm>
            <a:off x="457200" y="850900"/>
            <a:ext cx="8229600" cy="5105400"/>
          </a:xfrm>
        </p:spPr>
        <p:txBody>
          <a:bodyPr>
            <a:normAutofit lnSpcReduction="10000"/>
          </a:bodyPr>
          <a:lstStyle/>
          <a:p>
            <a:pPr algn="just">
              <a:buNone/>
            </a:pPr>
            <a:r>
              <a:rPr lang="en-GB" sz="1500" b="1" dirty="0" smtClean="0"/>
              <a:t>Gender</a:t>
            </a:r>
          </a:p>
          <a:p>
            <a:pPr algn="just"/>
            <a:r>
              <a:rPr lang="en-GB" sz="1500" dirty="0" smtClean="0"/>
              <a:t>Men (44%) were more likely than women (37%) to support charities that they feel they should support.</a:t>
            </a:r>
          </a:p>
          <a:p>
            <a:pPr algn="just"/>
            <a:r>
              <a:rPr lang="en-GB" sz="1500" dirty="0" smtClean="0"/>
              <a:t>Women (51%) were more likely than men (41%) to support charities that they had a personal connection to.</a:t>
            </a:r>
          </a:p>
          <a:p>
            <a:pPr algn="just">
              <a:buNone/>
            </a:pPr>
            <a:endParaRPr lang="en-GB" sz="1500" b="1" dirty="0" smtClean="0"/>
          </a:p>
          <a:p>
            <a:pPr algn="just">
              <a:buNone/>
            </a:pPr>
            <a:r>
              <a:rPr lang="en-GB" sz="1500" b="1" dirty="0" smtClean="0"/>
              <a:t>Age</a:t>
            </a:r>
          </a:p>
          <a:p>
            <a:pPr algn="just"/>
            <a:r>
              <a:rPr lang="en-GB" sz="1500" dirty="0" smtClean="0"/>
              <a:t>Respondents aged under 25 (36%) were more likely than all other age groups (25-34 20%, 45-54 23%, 55-64 21%, 65+ 22%), bar  35-44 (28%*), to support charities that they enjoy supporting.</a:t>
            </a:r>
          </a:p>
          <a:p>
            <a:pPr marL="0" indent="0" algn="just">
              <a:buNone/>
            </a:pPr>
            <a:r>
              <a:rPr lang="en-GB" sz="1100" dirty="0" smtClean="0"/>
              <a:t>*Difference not statistically significant</a:t>
            </a:r>
          </a:p>
          <a:p>
            <a:pPr algn="just"/>
            <a:r>
              <a:rPr lang="en-GB" sz="1500" dirty="0" smtClean="0"/>
              <a:t>Those under 25 (30%) were also more likely than older respondents (25-34 20%*, 35-44 15%, 45-54 11%, 55-64 11%, 65+ 11%) to support charities they had heard of.</a:t>
            </a:r>
          </a:p>
          <a:p>
            <a:pPr marL="0" indent="0" algn="just">
              <a:buNone/>
            </a:pPr>
            <a:r>
              <a:rPr lang="en-GB" sz="1100" dirty="0"/>
              <a:t>*Difference </a:t>
            </a:r>
            <a:r>
              <a:rPr lang="en-GB" sz="1100" dirty="0" smtClean="0"/>
              <a:t>only </a:t>
            </a:r>
            <a:r>
              <a:rPr lang="en-GB" sz="1100" dirty="0"/>
              <a:t>statistically </a:t>
            </a:r>
            <a:r>
              <a:rPr lang="en-GB" sz="1100" dirty="0" smtClean="0"/>
              <a:t>significant at 90% confidence level</a:t>
            </a:r>
            <a:endParaRPr lang="en-GB" sz="1100" dirty="0"/>
          </a:p>
          <a:p>
            <a:pPr algn="just"/>
            <a:endParaRPr lang="en-GB" sz="1500" dirty="0"/>
          </a:p>
          <a:p>
            <a:pPr marL="0" indent="0" algn="just">
              <a:buNone/>
            </a:pPr>
            <a:r>
              <a:rPr lang="en-GB" sz="1500" b="1" dirty="0" smtClean="0"/>
              <a:t>SEG</a:t>
            </a:r>
          </a:p>
          <a:p>
            <a:pPr algn="just"/>
            <a:r>
              <a:rPr lang="en-GB" sz="1500" dirty="0" smtClean="0"/>
              <a:t>Respondents from higher socio-economic groups were more likely to have selected the following reasons for supporting a charity:</a:t>
            </a:r>
          </a:p>
          <a:p>
            <a:pPr lvl="1" algn="just"/>
            <a:r>
              <a:rPr lang="en-GB" sz="1500" dirty="0" smtClean="0"/>
              <a:t>Match my beliefs (AB 44%, C1 44% vs C2 32%, DE 34%)</a:t>
            </a:r>
          </a:p>
          <a:p>
            <a:pPr lvl="1" algn="just"/>
            <a:r>
              <a:rPr lang="en-GB" sz="1500" dirty="0" smtClean="0"/>
              <a:t>I feel I should support (AB 46%, C1 44% vs DE 32%)</a:t>
            </a:r>
          </a:p>
          <a:p>
            <a:pPr lvl="1" algn="just"/>
            <a:r>
              <a:rPr lang="en-GB" sz="1500" dirty="0" smtClean="0"/>
              <a:t>In the wake of a disaster (AB 30% vs C1 21%, C2 22% vs DE 14%</a:t>
            </a:r>
          </a:p>
        </p:txBody>
      </p:sp>
      <p:sp>
        <p:nvSpPr>
          <p:cNvPr id="8" name="Text Box 4"/>
          <p:cNvSpPr txBox="1">
            <a:spLocks noChangeArrowheads="1"/>
          </p:cNvSpPr>
          <p:nvPr/>
        </p:nvSpPr>
        <p:spPr bwMode="auto">
          <a:xfrm>
            <a:off x="0" y="6141606"/>
            <a:ext cx="6479754" cy="738664"/>
          </a:xfrm>
          <a:prstGeom prst="rect">
            <a:avLst/>
          </a:prstGeom>
          <a:noFill/>
          <a:ln w="9525">
            <a:noFill/>
            <a:miter lim="800000"/>
            <a:headEnd/>
            <a:tailEnd/>
          </a:ln>
          <a:effectLst/>
        </p:spPr>
        <p:txBody>
          <a:bodyPr wrap="square">
            <a:spAutoFit/>
          </a:bodyPr>
          <a:lstStyle/>
          <a:p>
            <a:pPr>
              <a:spcBef>
                <a:spcPct val="50000"/>
              </a:spcBef>
            </a:pPr>
            <a:r>
              <a:rPr lang="en-US" sz="1200" dirty="0" smtClean="0"/>
              <a:t>Q4d. Thinking of the charities and causes that you support, can you please tell me the reasons why you choose to support them? </a:t>
            </a:r>
            <a:endParaRPr lang="en-GB" sz="1200" i="1" dirty="0" smtClean="0"/>
          </a:p>
          <a:p>
            <a:pPr>
              <a:spcBef>
                <a:spcPct val="50000"/>
              </a:spcBef>
            </a:pPr>
            <a:endParaRPr lang="en-US" sz="1200" dirty="0"/>
          </a:p>
        </p:txBody>
      </p:sp>
    </p:spTree>
    <p:extLst>
      <p:ext uri="{BB962C8B-B14F-4D97-AF65-F5344CB8AC3E}">
        <p14:creationId xmlns:p14="http://schemas.microsoft.com/office/powerpoint/2010/main" xmlns="" val="2677548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34</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Awareness of OSCR</a:t>
            </a:r>
          </a:p>
          <a:p>
            <a:pPr algn="just"/>
            <a:r>
              <a:rPr lang="en-GB" sz="1500" dirty="0" smtClean="0"/>
              <a:t>Respondents who were aware of OSCR were a little more likely than those who weren’t to support charities that interest them (aware 48%, not aware 40%) and charities who provide support in the wake of a disaster (aware 31%, not aware 18%).</a:t>
            </a:r>
          </a:p>
          <a:p>
            <a:pPr algn="just"/>
            <a:endParaRPr lang="en-GB" sz="1500" dirty="0" smtClean="0"/>
          </a:p>
          <a:p>
            <a:pPr algn="just">
              <a:buNone/>
            </a:pPr>
            <a:r>
              <a:rPr lang="en-GB" sz="1500" b="1" dirty="0" smtClean="0"/>
              <a:t>Contact with Charity</a:t>
            </a:r>
          </a:p>
          <a:p>
            <a:pPr algn="just"/>
            <a:r>
              <a:rPr lang="en-GB" sz="1500" dirty="0" smtClean="0"/>
              <a:t>Those with some contact with a charity were more likely than those without to support charities for all of the reasons stated, apart from that they ‘feel they should support them’, for which both groups are equal.</a:t>
            </a:r>
          </a:p>
          <a:p>
            <a:pPr algn="just"/>
            <a:endParaRPr lang="en-GB" sz="1500" dirty="0" smtClean="0"/>
          </a:p>
          <a:p>
            <a:pPr marL="0" indent="0" algn="just">
              <a:buNone/>
            </a:pPr>
            <a:r>
              <a:rPr lang="en-GB" sz="1500" b="1" dirty="0" smtClean="0"/>
              <a:t>Interest in charity</a:t>
            </a:r>
          </a:p>
          <a:p>
            <a:pPr algn="just"/>
            <a:r>
              <a:rPr lang="en-GB" sz="1500" dirty="0" smtClean="0"/>
              <a:t>The likelihood of respondents finding each of the reasons for donating to a particular charity convincing increased with overall interest in charities.</a:t>
            </a:r>
          </a:p>
        </p:txBody>
      </p:sp>
      <p:sp>
        <p:nvSpPr>
          <p:cNvPr id="9" name="Title 1"/>
          <p:cNvSpPr>
            <a:spLocks noGrp="1"/>
          </p:cNvSpPr>
          <p:nvPr>
            <p:ph type="title"/>
          </p:nvPr>
        </p:nvSpPr>
        <p:spPr>
          <a:xfrm>
            <a:off x="457200" y="116632"/>
            <a:ext cx="6997700" cy="1143000"/>
          </a:xfrm>
        </p:spPr>
        <p:txBody>
          <a:bodyPr>
            <a:normAutofit/>
          </a:bodyPr>
          <a:lstStyle/>
          <a:p>
            <a:r>
              <a:rPr lang="en-GB" sz="2800" dirty="0" smtClean="0"/>
              <a:t>Reasons for supporting – sub-groups</a:t>
            </a:r>
            <a:endParaRPr lang="en-GB" sz="2800" dirty="0"/>
          </a:p>
        </p:txBody>
      </p:sp>
      <p:sp>
        <p:nvSpPr>
          <p:cNvPr id="8" name="Text Box 4"/>
          <p:cNvSpPr txBox="1">
            <a:spLocks noChangeArrowheads="1"/>
          </p:cNvSpPr>
          <p:nvPr/>
        </p:nvSpPr>
        <p:spPr bwMode="auto">
          <a:xfrm>
            <a:off x="0" y="6141606"/>
            <a:ext cx="6479754" cy="738664"/>
          </a:xfrm>
          <a:prstGeom prst="rect">
            <a:avLst/>
          </a:prstGeom>
          <a:noFill/>
          <a:ln w="9525">
            <a:noFill/>
            <a:miter lim="800000"/>
            <a:headEnd/>
            <a:tailEnd/>
          </a:ln>
          <a:effectLst/>
        </p:spPr>
        <p:txBody>
          <a:bodyPr wrap="square">
            <a:spAutoFit/>
          </a:bodyPr>
          <a:lstStyle/>
          <a:p>
            <a:pPr>
              <a:spcBef>
                <a:spcPct val="50000"/>
              </a:spcBef>
            </a:pPr>
            <a:r>
              <a:rPr lang="en-US" sz="1200" dirty="0" smtClean="0"/>
              <a:t>Q4d. Thinking of the charities and causes that you support, can you please tell me the reasons why you choose to support them? </a:t>
            </a:r>
            <a:endParaRPr lang="en-GB" sz="1200" i="1" dirty="0" smtClean="0"/>
          </a:p>
          <a:p>
            <a:pPr>
              <a:spcBef>
                <a:spcPct val="50000"/>
              </a:spcBef>
            </a:pPr>
            <a:endParaRPr lang="en-US" sz="1200" dirty="0"/>
          </a:p>
        </p:txBody>
      </p:sp>
    </p:spTree>
    <p:extLst>
      <p:ext uri="{BB962C8B-B14F-4D97-AF65-F5344CB8AC3E}">
        <p14:creationId xmlns:p14="http://schemas.microsoft.com/office/powerpoint/2010/main" xmlns="" val="2623248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de-motivates people?</a:t>
            </a:r>
            <a:endParaRPr lang="en-GB" sz="2800" dirty="0"/>
          </a:p>
        </p:txBody>
      </p:sp>
      <p:sp>
        <p:nvSpPr>
          <p:cNvPr id="3" name="Content Placeholder 2"/>
          <p:cNvSpPr>
            <a:spLocks noGrp="1"/>
          </p:cNvSpPr>
          <p:nvPr>
            <p:ph idx="1"/>
          </p:nvPr>
        </p:nvSpPr>
        <p:spPr>
          <a:xfrm>
            <a:off x="457200" y="1117074"/>
            <a:ext cx="8229600" cy="4972487"/>
          </a:xfrm>
        </p:spPr>
        <p:txBody>
          <a:bodyPr>
            <a:normAutofit/>
          </a:bodyPr>
          <a:lstStyle/>
          <a:p>
            <a:pPr algn="just"/>
            <a:r>
              <a:rPr lang="en-GB" sz="1500" dirty="0" smtClean="0"/>
              <a:t>Respondents were put off donating to charities who used aggressive, persistent or under-handed fundraising techniques, for instance chugging, cold-calling and requests to increase donations.</a:t>
            </a:r>
          </a:p>
          <a:p>
            <a:pPr lvl="1" algn="just"/>
            <a:r>
              <a:rPr lang="en-GB" sz="1500" dirty="0" smtClean="0"/>
              <a:t>Most respondents stated that they just do not interact with street fundraisers when the encounter them </a:t>
            </a:r>
            <a:r>
              <a:rPr lang="en-GB" sz="1500" i="1" dirty="0" smtClean="0"/>
              <a:t>“I actively avoid charities who use street collectors – they follow you up the road, it’s terrible”</a:t>
            </a:r>
          </a:p>
          <a:p>
            <a:pPr lvl="1" algn="just"/>
            <a:r>
              <a:rPr lang="en-GB" sz="1500" dirty="0" smtClean="0"/>
              <a:t>The same is true for cold callers</a:t>
            </a:r>
          </a:p>
          <a:p>
            <a:pPr lvl="1" algn="just"/>
            <a:r>
              <a:rPr lang="en-GB" sz="1500" dirty="0" smtClean="0"/>
              <a:t>Requests to increase the size of a direct debit amount were very distasteful for some, who felt it quickly soured an otherwise positive relationship</a:t>
            </a:r>
          </a:p>
          <a:p>
            <a:pPr algn="just"/>
            <a:endParaRPr lang="en-GB" sz="1500" dirty="0" smtClean="0"/>
          </a:p>
          <a:p>
            <a:pPr algn="just"/>
            <a:r>
              <a:rPr lang="en-GB" sz="1500" dirty="0" smtClean="0"/>
              <a:t>Respondents wanted to feel that it was their own personal motivation that drives their donation, not the ‘sales’ technique of the charity involved. The techniques above undermine the emotional ties that fuelled their motivation in the first place and turn it into a cynical transaction.</a:t>
            </a:r>
          </a:p>
          <a:p>
            <a:pPr algn="just"/>
            <a:endParaRPr lang="en-GB" sz="1500" dirty="0"/>
          </a:p>
          <a:p>
            <a:pPr algn="just"/>
            <a:r>
              <a:rPr lang="en-GB" sz="1500" dirty="0" smtClean="0"/>
              <a:t>Knowing that charity workers are salaried remained a de-motivation for many. </a:t>
            </a:r>
            <a:endParaRPr lang="en-GB" sz="15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35</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1665675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extLst>
              <p:ext uri="{D42A27DB-BD31-4B8C-83A1-F6EECF244321}">
                <p14:modId xmlns:p14="http://schemas.microsoft.com/office/powerpoint/2010/main" xmlns="" val="3278117609"/>
              </p:ext>
            </p:extLst>
          </p:nvPr>
        </p:nvGraphicFramePr>
        <p:xfrm>
          <a:off x="0" y="908719"/>
          <a:ext cx="8989621" cy="5444579"/>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36</a:t>
            </a:fld>
            <a:endParaRPr lang="en-GB" sz="900" dirty="0"/>
          </a:p>
        </p:txBody>
      </p:sp>
      <p:sp>
        <p:nvSpPr>
          <p:cNvPr id="8" name="Rounded Rectangle 7"/>
          <p:cNvSpPr/>
          <p:nvPr/>
        </p:nvSpPr>
        <p:spPr>
          <a:xfrm>
            <a:off x="883227" y="5196526"/>
            <a:ext cx="7159337" cy="919401"/>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200" dirty="0">
                <a:solidFill>
                  <a:schemeClr val="tx1"/>
                </a:solidFill>
              </a:rPr>
              <a:t>T</a:t>
            </a:r>
            <a:r>
              <a:rPr lang="en-GB" sz="1200" dirty="0" smtClean="0">
                <a:solidFill>
                  <a:schemeClr val="tx1"/>
                </a:solidFill>
              </a:rPr>
              <a:t>here has been a small but real decrease in the trust and confidence mean score since 2014 due to a shift from higher to lower levels of trust. However, recent negative media interest in UK charities does not seem to have had a serious impact upon public trust in the charity sector overall. There have been no significant changes for any particular score since 2014. </a:t>
            </a:r>
            <a:endParaRPr lang="en-GB" sz="1200" dirty="0">
              <a:solidFill>
                <a:schemeClr val="tx1"/>
              </a:solidFill>
            </a:endParaRPr>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Overall trust and confidence in charities</a:t>
            </a:r>
            <a:endParaRPr lang="en-GB" sz="2800" i="1" dirty="0"/>
          </a:p>
        </p:txBody>
      </p:sp>
      <p:sp>
        <p:nvSpPr>
          <p:cNvPr id="455684" name="Text Box 4"/>
          <p:cNvSpPr txBox="1">
            <a:spLocks noChangeArrowheads="1"/>
          </p:cNvSpPr>
          <p:nvPr/>
        </p:nvSpPr>
        <p:spPr bwMode="auto">
          <a:xfrm>
            <a:off x="0" y="6174966"/>
            <a:ext cx="6479754" cy="830997"/>
          </a:xfrm>
          <a:prstGeom prst="rect">
            <a:avLst/>
          </a:prstGeom>
          <a:noFill/>
          <a:ln w="9525">
            <a:noFill/>
            <a:miter lim="800000"/>
            <a:headEnd/>
            <a:tailEnd/>
          </a:ln>
          <a:effectLst/>
        </p:spPr>
        <p:txBody>
          <a:bodyPr wrap="square">
            <a:spAutoFit/>
          </a:bodyPr>
          <a:lstStyle/>
          <a:p>
            <a:r>
              <a:rPr lang="en-GB" sz="1000" dirty="0" smtClean="0"/>
              <a:t>Q6a. Thinking about how much trust and confidence you have in charities overall, on a scale of 0 to 10 where 10 means you trust them completely and 0 means you don’t trust them at all, how much trust and confidence do you have in charities?</a:t>
            </a:r>
            <a:endParaRPr lang="en-US" sz="1000" dirty="0" smtClean="0"/>
          </a:p>
          <a:p>
            <a:pPr>
              <a:spcBef>
                <a:spcPct val="50000"/>
              </a:spcBef>
            </a:pPr>
            <a:endParaRPr lang="en-US" sz="1200"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graphicFrame>
        <p:nvGraphicFramePr>
          <p:cNvPr id="10" name="Chart 9"/>
          <p:cNvGraphicFramePr/>
          <p:nvPr/>
        </p:nvGraphicFramePr>
        <p:xfrm>
          <a:off x="192314" y="1201057"/>
          <a:ext cx="3695700" cy="20701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383973" y="1067586"/>
            <a:ext cx="256902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t>In 2014, the Charities Commission recorded a mean score of 6.7 in England &amp; Wales</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Trust in charities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37</a:t>
            </a:fld>
            <a:endParaRPr lang="en-GB"/>
          </a:p>
        </p:txBody>
      </p:sp>
      <p:sp>
        <p:nvSpPr>
          <p:cNvPr id="18" name="Content Placeholder 2"/>
          <p:cNvSpPr>
            <a:spLocks noGrp="1"/>
          </p:cNvSpPr>
          <p:nvPr>
            <p:ph idx="1"/>
          </p:nvPr>
        </p:nvSpPr>
        <p:spPr>
          <a:xfrm>
            <a:off x="457200" y="850900"/>
            <a:ext cx="8229600" cy="5105400"/>
          </a:xfrm>
        </p:spPr>
        <p:txBody>
          <a:bodyPr>
            <a:normAutofit/>
          </a:bodyPr>
          <a:lstStyle/>
          <a:p>
            <a:pPr algn="just">
              <a:buNone/>
            </a:pPr>
            <a:r>
              <a:rPr lang="en-GB" sz="1500" b="1" dirty="0" smtClean="0"/>
              <a:t>Gender</a:t>
            </a:r>
          </a:p>
          <a:p>
            <a:pPr algn="just"/>
            <a:r>
              <a:rPr lang="en-GB" sz="1500" dirty="0" smtClean="0"/>
              <a:t>Women (mean score 6.28) had greater trust and confidence in charities than men (5.85).</a:t>
            </a:r>
          </a:p>
          <a:p>
            <a:pPr marL="0" indent="0" algn="just">
              <a:buNone/>
            </a:pPr>
            <a:endParaRPr lang="en-GB" sz="1500" dirty="0" smtClean="0"/>
          </a:p>
          <a:p>
            <a:pPr marL="0" indent="0" algn="just">
              <a:buNone/>
            </a:pPr>
            <a:r>
              <a:rPr lang="en-GB" sz="1500" b="1" dirty="0" smtClean="0"/>
              <a:t>Age</a:t>
            </a:r>
          </a:p>
          <a:p>
            <a:pPr algn="just"/>
            <a:r>
              <a:rPr lang="en-GB" sz="1500" dirty="0" smtClean="0"/>
              <a:t>Confidence in charities decreased with age, with the youngest groups (16-24 6.48, 25-34 6.32) scoring higher than the oldest group (65+ 5.58).</a:t>
            </a:r>
          </a:p>
          <a:p>
            <a:pPr marL="0" indent="0" algn="just">
              <a:buNone/>
            </a:pPr>
            <a:endParaRPr lang="en-GB" sz="1500" dirty="0" smtClean="0"/>
          </a:p>
          <a:p>
            <a:pPr marL="0" indent="0" algn="just">
              <a:buNone/>
            </a:pPr>
            <a:r>
              <a:rPr lang="en-GB" sz="1500" b="1" dirty="0" smtClean="0"/>
              <a:t>SEG</a:t>
            </a:r>
          </a:p>
          <a:p>
            <a:pPr algn="just"/>
            <a:r>
              <a:rPr lang="en-GB" sz="1500" dirty="0" smtClean="0"/>
              <a:t>Confidence in charities was higher among the most affluent respondents (AB 6.35) than the least affluent (DE 5.73).</a:t>
            </a:r>
          </a:p>
          <a:p>
            <a:pPr algn="just"/>
            <a:endParaRPr lang="en-GB" sz="1500" dirty="0"/>
          </a:p>
          <a:p>
            <a:pPr algn="just"/>
            <a:endParaRPr lang="en-GB" sz="1500" dirty="0" smtClean="0"/>
          </a:p>
        </p:txBody>
      </p:sp>
      <p:sp>
        <p:nvSpPr>
          <p:cNvPr id="8" name="Text Box 4"/>
          <p:cNvSpPr txBox="1">
            <a:spLocks noChangeArrowheads="1"/>
          </p:cNvSpPr>
          <p:nvPr/>
        </p:nvSpPr>
        <p:spPr bwMode="auto">
          <a:xfrm>
            <a:off x="0" y="6091838"/>
            <a:ext cx="6479754" cy="923330"/>
          </a:xfrm>
          <a:prstGeom prst="rect">
            <a:avLst/>
          </a:prstGeom>
          <a:noFill/>
          <a:ln w="9525">
            <a:noFill/>
            <a:miter lim="800000"/>
            <a:headEnd/>
            <a:tailEnd/>
          </a:ln>
          <a:effectLst/>
        </p:spPr>
        <p:txBody>
          <a:bodyPr wrap="square">
            <a:spAutoFit/>
          </a:bodyPr>
          <a:lstStyle/>
          <a:p>
            <a:r>
              <a:rPr lang="en-GB" sz="1200" dirty="0" smtClean="0"/>
              <a:t>Q6a. Thinking about how much trust and confidence you have in charities overall, on a scale of 0 to 10 where 10 means you trust them completely and 0 means you don’t trust them at all, how much trust and confidence do you have in charities?</a:t>
            </a:r>
            <a:endParaRPr lang="en-US" sz="1200" dirty="0" smtClean="0"/>
          </a:p>
          <a:p>
            <a:pPr>
              <a:spcBef>
                <a:spcPct val="50000"/>
              </a:spcBef>
            </a:pPr>
            <a:endParaRPr lang="en-US" sz="1200" dirty="0"/>
          </a:p>
        </p:txBody>
      </p:sp>
    </p:spTree>
    <p:extLst>
      <p:ext uri="{BB962C8B-B14F-4D97-AF65-F5344CB8AC3E}">
        <p14:creationId xmlns:p14="http://schemas.microsoft.com/office/powerpoint/2010/main" xmlns="" val="1370677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38</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Awareness of OSCR</a:t>
            </a:r>
          </a:p>
          <a:p>
            <a:pPr algn="just"/>
            <a:r>
              <a:rPr lang="en-GB" sz="1500" dirty="0" smtClean="0"/>
              <a:t>Trust was much higher amongst those with an awareness of OSCR (mean score 6.71) than those who were not aware (5.90).</a:t>
            </a:r>
          </a:p>
          <a:p>
            <a:pPr marL="0" indent="0" algn="just">
              <a:buNone/>
            </a:pPr>
            <a:r>
              <a:rPr lang="en-GB" sz="1500" dirty="0" smtClean="0"/>
              <a:t> </a:t>
            </a:r>
          </a:p>
          <a:p>
            <a:pPr marL="0" indent="0" algn="just">
              <a:buNone/>
            </a:pPr>
            <a:r>
              <a:rPr lang="en-GB" sz="1500" b="1" dirty="0" smtClean="0"/>
              <a:t>Contact with charity</a:t>
            </a:r>
          </a:p>
          <a:p>
            <a:pPr algn="just"/>
            <a:r>
              <a:rPr lang="en-GB" sz="1500" dirty="0" smtClean="0"/>
              <a:t>Respondents who had contact with charities (6.50) showed higher levels of trust in charity than those who had no contact (5.73).</a:t>
            </a:r>
          </a:p>
          <a:p>
            <a:pPr marL="0" indent="0" algn="just">
              <a:buNone/>
            </a:pPr>
            <a:endParaRPr lang="en-GB" sz="1500" dirty="0" smtClean="0"/>
          </a:p>
          <a:p>
            <a:pPr marL="0" indent="0" algn="just">
              <a:buNone/>
            </a:pPr>
            <a:r>
              <a:rPr lang="en-GB" sz="1500" b="1" dirty="0"/>
              <a:t>Giving to charity</a:t>
            </a:r>
          </a:p>
          <a:p>
            <a:pPr algn="just"/>
            <a:r>
              <a:rPr lang="en-GB" sz="1500" dirty="0" smtClean="0"/>
              <a:t>Respondents who had given to charity in the last year (6.25) showed greater levels of confidence in charity than those who had not (4.25).</a:t>
            </a:r>
          </a:p>
          <a:p>
            <a:pPr algn="just"/>
            <a:r>
              <a:rPr lang="en-GB" sz="1500" dirty="0" smtClean="0"/>
              <a:t>Respondents who had donated time (6.74) or money over the value of £50 (6.68) showed particularly high levels of confidence.</a:t>
            </a:r>
          </a:p>
          <a:p>
            <a:pPr marL="0" indent="0" algn="just">
              <a:buNone/>
            </a:pPr>
            <a:endParaRPr lang="en-GB" sz="1500" b="1" dirty="0"/>
          </a:p>
          <a:p>
            <a:pPr marL="0" indent="0" algn="just">
              <a:buNone/>
            </a:pPr>
            <a:r>
              <a:rPr lang="en-GB" sz="1500" b="1" dirty="0" smtClean="0"/>
              <a:t>Interest in charity</a:t>
            </a:r>
          </a:p>
          <a:p>
            <a:pPr algn="just"/>
            <a:r>
              <a:rPr lang="en-GB" sz="1500" dirty="0" smtClean="0"/>
              <a:t>Trust in charity was very closely tied to interest in charities, with those with the least interest (0-2 out of 10 3.60) scoring much lower levels of trust than those in the most interested group (8-10 out of 10 7.56).</a:t>
            </a:r>
          </a:p>
        </p:txBody>
      </p:sp>
      <p:sp>
        <p:nvSpPr>
          <p:cNvPr id="9" name="Title 1"/>
          <p:cNvSpPr>
            <a:spLocks noGrp="1"/>
          </p:cNvSpPr>
          <p:nvPr>
            <p:ph type="title"/>
          </p:nvPr>
        </p:nvSpPr>
        <p:spPr>
          <a:xfrm>
            <a:off x="457200" y="116632"/>
            <a:ext cx="6997700" cy="1143000"/>
          </a:xfrm>
        </p:spPr>
        <p:txBody>
          <a:bodyPr>
            <a:normAutofit/>
          </a:bodyPr>
          <a:lstStyle/>
          <a:p>
            <a:r>
              <a:rPr lang="en-GB" sz="2800" dirty="0"/>
              <a:t>Trust in </a:t>
            </a:r>
            <a:r>
              <a:rPr lang="en-GB" sz="2800" dirty="0" smtClean="0"/>
              <a:t>charities – sub-groups</a:t>
            </a:r>
            <a:endParaRPr lang="en-GB" sz="2800" dirty="0"/>
          </a:p>
        </p:txBody>
      </p:sp>
      <p:sp>
        <p:nvSpPr>
          <p:cNvPr id="12" name="Text Box 4"/>
          <p:cNvSpPr txBox="1">
            <a:spLocks noChangeArrowheads="1"/>
          </p:cNvSpPr>
          <p:nvPr/>
        </p:nvSpPr>
        <p:spPr bwMode="auto">
          <a:xfrm>
            <a:off x="0" y="6091838"/>
            <a:ext cx="6479754" cy="923330"/>
          </a:xfrm>
          <a:prstGeom prst="rect">
            <a:avLst/>
          </a:prstGeom>
          <a:noFill/>
          <a:ln w="9525">
            <a:noFill/>
            <a:miter lim="800000"/>
            <a:headEnd/>
            <a:tailEnd/>
          </a:ln>
          <a:effectLst/>
        </p:spPr>
        <p:txBody>
          <a:bodyPr wrap="square">
            <a:spAutoFit/>
          </a:bodyPr>
          <a:lstStyle/>
          <a:p>
            <a:r>
              <a:rPr lang="en-GB" sz="1200" dirty="0" smtClean="0"/>
              <a:t>Q6a. Thinking about how much trust and confidence you have in charities overall, on a scale of 0 to 10 where 10 means you trust them completely and 0 means you don’t trust them at all, how much trust and confidence do you have in charities?</a:t>
            </a:r>
            <a:endParaRPr lang="en-US" sz="1200" dirty="0" smtClean="0"/>
          </a:p>
          <a:p>
            <a:pPr>
              <a:spcBef>
                <a:spcPct val="50000"/>
              </a:spcBef>
            </a:pPr>
            <a:endParaRPr lang="en-US" sz="1200" dirty="0"/>
          </a:p>
        </p:txBody>
      </p:sp>
    </p:spTree>
    <p:extLst>
      <p:ext uri="{BB962C8B-B14F-4D97-AF65-F5344CB8AC3E}">
        <p14:creationId xmlns:p14="http://schemas.microsoft.com/office/powerpoint/2010/main" xmlns="" val="1942584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Overall trust in charities – sub-groups</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565152883"/>
              </p:ext>
            </p:extLst>
          </p:nvPr>
        </p:nvGraphicFramePr>
        <p:xfrm>
          <a:off x="315312" y="980129"/>
          <a:ext cx="6918607" cy="5039962"/>
        </p:xfrm>
        <a:graphic>
          <a:graphicData uri="http://schemas.openxmlformats.org/drawingml/2006/table">
            <a:tbl>
              <a:tblPr firstRow="1" bandRow="1">
                <a:tableStyleId>{5C22544A-7EE6-4342-B048-85BDC9FD1C3A}</a:tableStyleId>
              </a:tblPr>
              <a:tblGrid>
                <a:gridCol w="2518616"/>
                <a:gridCol w="738390"/>
                <a:gridCol w="758619"/>
                <a:gridCol w="778850"/>
                <a:gridCol w="708044"/>
                <a:gridCol w="708044"/>
                <a:gridCol w="708044"/>
              </a:tblGrid>
              <a:tr h="677958">
                <a:tc>
                  <a:txBody>
                    <a:bodyPr/>
                    <a:lstStyle/>
                    <a:p>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r>
                        <a:rPr lang="en-GB" sz="1300" dirty="0" smtClean="0"/>
                        <a:t>% scoring 6-10</a:t>
                      </a:r>
                    </a:p>
                    <a:p>
                      <a:r>
                        <a:rPr lang="en-GB" sz="1300" dirty="0" smtClean="0"/>
                        <a:t>2016</a:t>
                      </a:r>
                    </a:p>
                    <a:p>
                      <a:r>
                        <a:rPr lang="en-GB" sz="1300" dirty="0" smtClean="0"/>
                        <a:t>Base                   %</a:t>
                      </a:r>
                      <a:endParaRPr lang="en-GB" sz="13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sz="1300" b="0" dirty="0"/>
                    </a:p>
                  </a:txBody>
                  <a:tcPr/>
                </a:tc>
                <a:tc gridSpan="2">
                  <a:txBody>
                    <a:bodyPr/>
                    <a:lstStyle/>
                    <a:p>
                      <a:r>
                        <a:rPr lang="en-GB" sz="1300" dirty="0" smtClean="0"/>
                        <a:t>% scoring 6-10</a:t>
                      </a:r>
                    </a:p>
                    <a:p>
                      <a:r>
                        <a:rPr lang="en-GB" sz="1300" dirty="0" smtClean="0"/>
                        <a:t>2014</a:t>
                      </a:r>
                    </a:p>
                    <a:p>
                      <a:r>
                        <a:rPr lang="en-GB" sz="1300" dirty="0" smtClean="0"/>
                        <a:t>Base                   %</a:t>
                      </a:r>
                      <a:endParaRPr lang="en-GB" sz="13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r>
                        <a:rPr lang="en-GB" sz="1300" dirty="0" smtClean="0"/>
                        <a:t>% scoring 6-10</a:t>
                      </a:r>
                    </a:p>
                    <a:p>
                      <a:r>
                        <a:rPr lang="en-GB" sz="1300" dirty="0" smtClean="0"/>
                        <a:t>2011</a:t>
                      </a:r>
                    </a:p>
                    <a:p>
                      <a:r>
                        <a:rPr lang="en-GB" sz="1300" dirty="0" smtClean="0"/>
                        <a:t>  Base                  %</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0174">
                <a:tc>
                  <a:txBody>
                    <a:bodyPr/>
                    <a:lstStyle/>
                    <a:p>
                      <a:r>
                        <a:rPr lang="en-GB" sz="1300" b="1" dirty="0" smtClean="0"/>
                        <a:t>Total </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1,010</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64%</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b="1" dirty="0" smtClean="0"/>
                        <a:t>1,000</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68%</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b="1" dirty="0" smtClean="0"/>
                        <a:t>1,018</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b="1" dirty="0" smtClean="0"/>
                        <a:t>61%</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7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Aware of OSCR </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224</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75%</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GB" sz="1300" u="none" strike="noStrike" kern="1200" cap="none" normalizeH="0" baseline="0" dirty="0" smtClean="0">
                          <a:ln>
                            <a:noFill/>
                          </a:ln>
                          <a:solidFill>
                            <a:schemeClr val="tx1"/>
                          </a:solidFill>
                          <a:effectLst/>
                        </a:rPr>
                        <a:t>209</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81%</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GB" sz="1300" u="none" strike="noStrike" kern="1200" cap="none" normalizeH="0" baseline="0" dirty="0" smtClean="0">
                          <a:ln>
                            <a:noFill/>
                          </a:ln>
                          <a:solidFill>
                            <a:schemeClr val="tx1"/>
                          </a:solidFill>
                          <a:effectLst/>
                        </a:rPr>
                        <a:t>184</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70%</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7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Not aware of OSCR </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786</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61%</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300" u="none" strike="noStrike" kern="1200" cap="none" normalizeH="0" baseline="0" dirty="0" smtClean="0">
                          <a:ln>
                            <a:noFill/>
                          </a:ln>
                          <a:solidFill>
                            <a:schemeClr val="tx1"/>
                          </a:solidFill>
                          <a:effectLst/>
                        </a:rPr>
                        <a:t>791</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64%</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300" u="none" strike="noStrike" kern="1200" cap="none" normalizeH="0" baseline="0" dirty="0" smtClean="0">
                          <a:ln>
                            <a:noFill/>
                          </a:ln>
                          <a:solidFill>
                            <a:schemeClr val="tx1"/>
                          </a:solidFill>
                          <a:effectLst/>
                        </a:rPr>
                        <a:t>831</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59%</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17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u="none" strike="noStrike" cap="none" normalizeH="0" baseline="0" dirty="0" smtClean="0">
                          <a:ln>
                            <a:noFill/>
                          </a:ln>
                          <a:solidFill>
                            <a:schemeClr val="tx1"/>
                          </a:solidFill>
                          <a:effectLst/>
                        </a:rPr>
                        <a:t>Any contact with charity </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455</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72%</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GB" sz="1300" u="none" strike="noStrike" cap="none" normalizeH="0" baseline="0" dirty="0" smtClean="0">
                          <a:ln>
                            <a:noFill/>
                          </a:ln>
                          <a:solidFill>
                            <a:schemeClr val="tx1"/>
                          </a:solidFill>
                          <a:effectLst/>
                        </a:rPr>
                        <a:t>431</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77%</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GB" sz="1300" u="none" strike="noStrike" cap="none" normalizeH="0" baseline="0" dirty="0" smtClean="0">
                          <a:ln>
                            <a:noFill/>
                          </a:ln>
                          <a:solidFill>
                            <a:schemeClr val="tx1"/>
                          </a:solidFill>
                          <a:effectLst/>
                        </a:rPr>
                        <a:t>331</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69%</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0174">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u="none" strike="noStrike" cap="none" normalizeH="0" baseline="0" dirty="0" smtClean="0">
                          <a:ln>
                            <a:noFill/>
                          </a:ln>
                          <a:solidFill>
                            <a:schemeClr val="tx1"/>
                          </a:solidFill>
                          <a:effectLst/>
                        </a:rPr>
                        <a:t>No contact with charity </a:t>
                      </a:r>
                      <a:endParaRPr kumimoji="0" lang="en-US" sz="1300" b="1" u="none" strike="noStrike" cap="none" normalizeH="0" baseline="0" dirty="0" smtClean="0">
                        <a:ln>
                          <a:noFill/>
                        </a:ln>
                        <a:solidFill>
                          <a:schemeClr val="tx1"/>
                        </a:solidFill>
                        <a:effectLst/>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555</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57%</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569</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61%</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687</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57%</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7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Given to charity in the last year </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921</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67%</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921</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71%</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902</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65%</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9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Not given to charity in the last year </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89</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33%</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79</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28%</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113</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28%</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7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0-2 </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132</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20%</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117</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33%</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149</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30%</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7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3-4 </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115</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41%</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118</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49%</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82</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48%</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7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5 </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212</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53%</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221</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55%</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214</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50%</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7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6-7 </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303</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79%</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290</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81%</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222</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79%</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17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8-10</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300" dirty="0" smtClean="0">
                          <a:solidFill>
                            <a:schemeClr val="tx1"/>
                          </a:solidFill>
                          <a:latin typeface="+mn-lt"/>
                        </a:rPr>
                        <a:t>248</a:t>
                      </a:r>
                      <a:endParaRPr lang="en-US" sz="1300" dirty="0">
                        <a:solidFill>
                          <a:schemeClr val="tx1"/>
                        </a:solidFill>
                        <a:latin typeface="+mn-lt"/>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300" dirty="0" smtClean="0">
                          <a:solidFill>
                            <a:schemeClr val="tx1"/>
                          </a:solidFill>
                          <a:latin typeface="+mn-lt"/>
                        </a:rPr>
                        <a:t>88%</a:t>
                      </a:r>
                      <a:endParaRPr lang="en-US" sz="1300" dirty="0">
                        <a:solidFill>
                          <a:schemeClr val="tx1"/>
                        </a:solidFill>
                        <a:latin typeface="+mn-lt"/>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253</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300" dirty="0" smtClean="0">
                          <a:solidFill>
                            <a:schemeClr val="tx1"/>
                          </a:solidFill>
                          <a:latin typeface="+mn-lt"/>
                        </a:rPr>
                        <a:t>90%</a:t>
                      </a:r>
                      <a:endParaRPr lang="en-US" sz="1300" dirty="0">
                        <a:solidFill>
                          <a:schemeClr val="tx1"/>
                        </a:solidFill>
                        <a:latin typeface="+mn-lt"/>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0" lang="en-US" sz="1300" u="none" strike="noStrike" cap="none" normalizeH="0" baseline="0" dirty="0" smtClean="0">
                          <a:ln>
                            <a:noFill/>
                          </a:ln>
                          <a:solidFill>
                            <a:schemeClr val="tx1"/>
                          </a:solidFill>
                          <a:effectLst/>
                        </a:rPr>
                        <a:t>338</a:t>
                      </a:r>
                      <a:endParaRPr lang="en-GB" sz="1300" dirty="0"/>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74%</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39</a:t>
            </a:fld>
            <a:endParaRPr lang="en-GB"/>
          </a:p>
        </p:txBody>
      </p:sp>
      <p:sp>
        <p:nvSpPr>
          <p:cNvPr id="5" name="Text Box 4"/>
          <p:cNvSpPr txBox="1">
            <a:spLocks noChangeArrowheads="1"/>
          </p:cNvSpPr>
          <p:nvPr/>
        </p:nvSpPr>
        <p:spPr bwMode="auto">
          <a:xfrm>
            <a:off x="0" y="6106680"/>
            <a:ext cx="6479754" cy="923330"/>
          </a:xfrm>
          <a:prstGeom prst="rect">
            <a:avLst/>
          </a:prstGeom>
          <a:noFill/>
          <a:ln w="9525">
            <a:noFill/>
            <a:miter lim="800000"/>
            <a:headEnd/>
            <a:tailEnd/>
          </a:ln>
          <a:effectLst/>
        </p:spPr>
        <p:txBody>
          <a:bodyPr wrap="square">
            <a:spAutoFit/>
          </a:bodyPr>
          <a:lstStyle/>
          <a:p>
            <a:r>
              <a:rPr lang="en-GB" sz="1200" dirty="0" smtClean="0"/>
              <a:t>Q6a. Thinking about how much trust and confidence you have in charities overall, on a scale of 0 to 10 where 10 means you trust them completely and 0 means you don’t trust them at all, how much trust and confidence do you have in charities?</a:t>
            </a:r>
            <a:endParaRPr lang="en-US" sz="1200" dirty="0" smtClean="0"/>
          </a:p>
          <a:p>
            <a:pPr>
              <a:spcBef>
                <a:spcPct val="50000"/>
              </a:spcBef>
            </a:pPr>
            <a:endParaRPr lang="en-US" sz="1200" dirty="0"/>
          </a:p>
        </p:txBody>
      </p:sp>
      <p:sp>
        <p:nvSpPr>
          <p:cNvPr id="19" name="TextBox 18"/>
          <p:cNvSpPr txBox="1"/>
          <p:nvPr/>
        </p:nvSpPr>
        <p:spPr>
          <a:xfrm>
            <a:off x="7366000" y="1175450"/>
            <a:ext cx="1639614" cy="3231654"/>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solidFill>
                  <a:schemeClr val="tx1"/>
                </a:solidFill>
              </a:rPr>
              <a:t>Subgroups covering engagement with and interest in  charities have seen very little movement since 2014.</a:t>
            </a:r>
          </a:p>
          <a:p>
            <a:pPr algn="ctr"/>
            <a:endParaRPr lang="en-GB" sz="1200" dirty="0" smtClean="0">
              <a:solidFill>
                <a:schemeClr val="tx1"/>
              </a:solidFill>
            </a:endParaRPr>
          </a:p>
          <a:p>
            <a:pPr algn="ctr"/>
            <a:r>
              <a:rPr lang="en-GB" sz="1200" dirty="0" smtClean="0">
                <a:solidFill>
                  <a:schemeClr val="tx1"/>
                </a:solidFill>
              </a:rPr>
              <a:t>Trust remains greatest amongst those with greater contact, interest and knowledge regarding charities.</a:t>
            </a:r>
          </a:p>
          <a:p>
            <a:pPr algn="ctr"/>
            <a:endParaRPr lang="en-GB" sz="1200" dirty="0" smtClean="0">
              <a:solidFill>
                <a:schemeClr val="tx1"/>
              </a:solidFill>
            </a:endParaRPr>
          </a:p>
          <a:p>
            <a:pPr algn="ctr"/>
            <a:r>
              <a:rPr lang="en-GB" sz="1200" dirty="0" smtClean="0">
                <a:solidFill>
                  <a:schemeClr val="tx1"/>
                </a:solidFill>
              </a:rPr>
              <a:t>Those with the  lowest interest in charities have seen a measurable decrease in trust since 2014.</a:t>
            </a:r>
          </a:p>
        </p:txBody>
      </p:sp>
      <p:sp>
        <p:nvSpPr>
          <p:cNvPr id="9" name="Down Arrow 8"/>
          <p:cNvSpPr/>
          <p:nvPr/>
        </p:nvSpPr>
        <p:spPr>
          <a:xfrm>
            <a:off x="4137296" y="4346302"/>
            <a:ext cx="141515" cy="1959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Method</a:t>
            </a:r>
            <a:endParaRPr lang="en-GB" dirty="0"/>
          </a:p>
        </p:txBody>
      </p:sp>
      <p:sp>
        <p:nvSpPr>
          <p:cNvPr id="13" name="Content Placeholder 12"/>
          <p:cNvSpPr>
            <a:spLocks noGrp="1"/>
          </p:cNvSpPr>
          <p:nvPr>
            <p:ph idx="1"/>
          </p:nvPr>
        </p:nvSpPr>
        <p:spPr>
          <a:xfrm>
            <a:off x="4800600" y="2011710"/>
            <a:ext cx="4114800" cy="3969990"/>
          </a:xfrm>
          <a:ln w="38100">
            <a:solidFill>
              <a:srgbClr val="ABB362"/>
            </a:solidFill>
          </a:ln>
        </p:spPr>
        <p:txBody>
          <a:bodyPr>
            <a:noAutofit/>
          </a:bodyPr>
          <a:lstStyle/>
          <a:p>
            <a:pPr>
              <a:buNone/>
            </a:pPr>
            <a:r>
              <a:rPr lang="en-GB" sz="1600" b="1" dirty="0" smtClean="0"/>
              <a:t>Quantitative</a:t>
            </a:r>
          </a:p>
          <a:p>
            <a:r>
              <a:rPr lang="en-GB" sz="1600" dirty="0" smtClean="0"/>
              <a:t>Online self-complete questionnaire</a:t>
            </a:r>
            <a:endParaRPr lang="en-US" sz="1600" dirty="0" smtClean="0"/>
          </a:p>
          <a:p>
            <a:r>
              <a:rPr lang="en-US" sz="1600" dirty="0" smtClean="0"/>
              <a:t>Representative Sample of the Scottish population - </a:t>
            </a:r>
            <a:r>
              <a:rPr lang="en-GB" sz="1600" dirty="0" smtClean="0"/>
              <a:t>Weighted to Census data for:</a:t>
            </a:r>
          </a:p>
          <a:p>
            <a:pPr lvl="1">
              <a:spcBef>
                <a:spcPts val="0"/>
              </a:spcBef>
            </a:pPr>
            <a:r>
              <a:rPr lang="en-GB" sz="1600" dirty="0" smtClean="0"/>
              <a:t>Age</a:t>
            </a:r>
          </a:p>
          <a:p>
            <a:pPr lvl="1">
              <a:spcBef>
                <a:spcPts val="0"/>
              </a:spcBef>
            </a:pPr>
            <a:r>
              <a:rPr lang="en-GB" sz="1600" dirty="0" smtClean="0"/>
              <a:t>Gender</a:t>
            </a:r>
          </a:p>
          <a:p>
            <a:pPr lvl="1">
              <a:spcBef>
                <a:spcPts val="0"/>
              </a:spcBef>
            </a:pPr>
            <a:r>
              <a:rPr lang="en-GB" sz="1600" dirty="0" smtClean="0"/>
              <a:t>SEG</a:t>
            </a:r>
          </a:p>
          <a:p>
            <a:pPr>
              <a:spcBef>
                <a:spcPts val="0"/>
              </a:spcBef>
            </a:pPr>
            <a:r>
              <a:rPr lang="en-GB" sz="1600" dirty="0" smtClean="0"/>
              <a:t>Final weighted sample size – 1,010</a:t>
            </a:r>
          </a:p>
          <a:p>
            <a:pPr>
              <a:spcBef>
                <a:spcPts val="0"/>
              </a:spcBef>
            </a:pPr>
            <a:r>
              <a:rPr lang="en-GB" sz="1600" dirty="0" smtClean="0"/>
              <a:t>Conducted in partnership with Research Now via an online panel</a:t>
            </a:r>
            <a:endParaRPr lang="en-US" sz="1600" dirty="0" smtClean="0"/>
          </a:p>
          <a:p>
            <a:r>
              <a:rPr lang="en-US" sz="1600" dirty="0" smtClean="0"/>
              <a:t>Fieldwork dates – between </a:t>
            </a:r>
            <a:r>
              <a:rPr lang="en-GB" sz="1600" dirty="0" smtClean="0"/>
              <a:t>15</a:t>
            </a:r>
            <a:r>
              <a:rPr lang="en-GB" sz="1600" baseline="30000" dirty="0" smtClean="0"/>
              <a:t>th</a:t>
            </a:r>
            <a:r>
              <a:rPr lang="en-GB" sz="1600" dirty="0" smtClean="0"/>
              <a:t> and 26</a:t>
            </a:r>
            <a:r>
              <a:rPr lang="en-GB" sz="1600" baseline="30000" dirty="0" smtClean="0"/>
              <a:t>th</a:t>
            </a:r>
            <a:r>
              <a:rPr lang="en-GB" sz="1600" dirty="0" smtClean="0"/>
              <a:t> February 2016</a:t>
            </a:r>
            <a:endParaRPr lang="en-US" sz="1600" dirty="0" smtClean="0"/>
          </a:p>
          <a:p>
            <a:r>
              <a:rPr lang="en-US" sz="1600" dirty="0" smtClean="0"/>
              <a:t>Margins of error for the results shown are between </a:t>
            </a:r>
            <a:r>
              <a:rPr lang="en-GB" sz="1600" dirty="0" smtClean="0"/>
              <a:t>+/- 0.61% and +/- 3.08%</a:t>
            </a:r>
            <a:endParaRPr lang="en-US" sz="1600" dirty="0" smtClean="0"/>
          </a:p>
          <a:p>
            <a:endParaRPr lang="en-US" sz="2000" dirty="0" smtClean="0">
              <a:solidFill>
                <a:srgbClr val="FF0000"/>
              </a:solidFill>
            </a:endParaRPr>
          </a:p>
        </p:txBody>
      </p:sp>
      <p:sp>
        <p:nvSpPr>
          <p:cNvPr id="3" name="Slide Number Placeholder 2"/>
          <p:cNvSpPr>
            <a:spLocks noGrp="1"/>
          </p:cNvSpPr>
          <p:nvPr>
            <p:ph type="sldNum" sz="quarter" idx="15"/>
          </p:nvPr>
        </p:nvSpPr>
        <p:spPr/>
        <p:txBody>
          <a:bodyPr/>
          <a:lstStyle/>
          <a:p>
            <a:fld id="{AA49D0B1-4015-47B1-AA93-86824F055D44}" type="slidenum">
              <a:rPr lang="en-GB" smtClean="0">
                <a:solidFill>
                  <a:schemeClr val="tx1"/>
                </a:solidFill>
              </a:rPr>
              <a:pPr/>
              <a:t>4</a:t>
            </a:fld>
            <a:endParaRPr lang="en-GB" dirty="0">
              <a:solidFill>
                <a:schemeClr val="tx1"/>
              </a:solidFill>
            </a:endParaRPr>
          </a:p>
        </p:txBody>
      </p:sp>
      <p:sp>
        <p:nvSpPr>
          <p:cNvPr id="14" name="Text Placeholder 6"/>
          <p:cNvSpPr txBox="1">
            <a:spLocks/>
          </p:cNvSpPr>
          <p:nvPr/>
        </p:nvSpPr>
        <p:spPr>
          <a:xfrm>
            <a:off x="0" y="6336604"/>
            <a:ext cx="5072066" cy="430887"/>
          </a:xfrm>
          <a:prstGeom prst="rect">
            <a:avLst/>
          </a:prstGeom>
        </p:spPr>
        <p:txBody>
          <a:bodyPr wrap="square">
            <a:spAutoFit/>
          </a:bodyPr>
          <a:lstStyle>
            <a:lvl1pPr marL="0" indent="0">
              <a:buNone/>
              <a:defRPr sz="1200" b="1" baseline="0">
                <a:latin typeface="Calibri"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100" b="1" i="0" u="none" strike="noStrike" kern="1200" cap="none" spc="0" normalizeH="0" baseline="0" noProof="0" dirty="0" smtClean="0">
                <a:ln>
                  <a:noFill/>
                </a:ln>
                <a:solidFill>
                  <a:schemeClr val="tx1"/>
                </a:solidFill>
                <a:effectLst/>
                <a:uLnTx/>
                <a:uFillTx/>
                <a:latin typeface="+mn-lt"/>
              </a:rPr>
              <a:t>All work has been carried out in accordance with ISO 20252 guidelines and the MRS Code of Conduct</a:t>
            </a:r>
            <a:endParaRPr kumimoji="0" lang="en-GB" sz="1100" b="1" i="0" u="none" strike="noStrike" kern="1200" cap="none" spc="0" normalizeH="0" baseline="0" noProof="0" dirty="0">
              <a:ln>
                <a:noFill/>
              </a:ln>
              <a:solidFill>
                <a:schemeClr val="tx1"/>
              </a:solidFill>
              <a:effectLst/>
              <a:uLnTx/>
              <a:uFillTx/>
              <a:latin typeface="+mn-lt"/>
            </a:endParaRPr>
          </a:p>
        </p:txBody>
      </p:sp>
      <p:sp>
        <p:nvSpPr>
          <p:cNvPr id="6" name="Content Placeholder 12"/>
          <p:cNvSpPr txBox="1">
            <a:spLocks/>
          </p:cNvSpPr>
          <p:nvPr/>
        </p:nvSpPr>
        <p:spPr>
          <a:xfrm>
            <a:off x="495300" y="2030760"/>
            <a:ext cx="4114800" cy="3938240"/>
          </a:xfrm>
          <a:prstGeom prst="rect">
            <a:avLst/>
          </a:prstGeom>
          <a:ln w="38100">
            <a:solidFill>
              <a:srgbClr val="ABB362"/>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600" b="1" i="0" u="none" strike="noStrike" kern="1200" cap="none" spc="0" normalizeH="0" baseline="0" noProof="0" dirty="0" smtClean="0">
                <a:ln>
                  <a:noFill/>
                </a:ln>
                <a:effectLst/>
                <a:uLnTx/>
                <a:uFillTx/>
                <a:latin typeface="+mn-lt"/>
                <a:ea typeface="+mn-ea"/>
                <a:cs typeface="+mn-cs"/>
              </a:rPr>
              <a:t>Qualitative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600" noProof="0" dirty="0" smtClean="0"/>
              <a:t>Four</a:t>
            </a:r>
            <a:r>
              <a:rPr kumimoji="0" lang="en-GB" sz="1600" i="0" u="none" strike="noStrike" kern="1200" cap="none" spc="0" normalizeH="0" baseline="0" noProof="0" dirty="0" smtClean="0">
                <a:ln>
                  <a:noFill/>
                </a:ln>
                <a:effectLst/>
                <a:uLnTx/>
                <a:uFillTx/>
                <a:latin typeface="+mn-lt"/>
                <a:ea typeface="+mn-ea"/>
                <a:cs typeface="+mn-cs"/>
              </a:rPr>
              <a:t> focus groups discussions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600" dirty="0" smtClean="0"/>
              <a:t>Around eight respondents per group</a:t>
            </a:r>
            <a:endParaRPr kumimoji="0" lang="en-GB" sz="16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600" dirty="0" smtClean="0"/>
              <a:t>Two with high level donors, two with lower level donors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effectLst/>
                <a:uLnTx/>
                <a:uFillTx/>
                <a:latin typeface="+mn-lt"/>
                <a:ea typeface="+mn-ea"/>
                <a:cs typeface="+mn-cs"/>
              </a:rPr>
              <a:t>Held in: </a:t>
            </a:r>
          </a:p>
          <a:p>
            <a:pPr marL="800100" lvl="1" indent="-342900">
              <a:spcBef>
                <a:spcPct val="20000"/>
              </a:spcBef>
              <a:buFont typeface="Arial" pitchFamily="34" charset="0"/>
              <a:buChar char="•"/>
            </a:pPr>
            <a:r>
              <a:rPr lang="en-GB" sz="1600" dirty="0" smtClean="0"/>
              <a:t>Glasgow</a:t>
            </a:r>
          </a:p>
          <a:p>
            <a:pPr marL="800100" lvl="1" indent="-342900">
              <a:spcBef>
                <a:spcPct val="20000"/>
              </a:spcBef>
              <a:buFont typeface="Arial" pitchFamily="34" charset="0"/>
              <a:buChar char="•"/>
            </a:pPr>
            <a:r>
              <a:rPr kumimoji="0" lang="en-GB" sz="1600" b="0" i="0" u="none" strike="noStrike" kern="1200" cap="none" spc="0" normalizeH="0" baseline="0" noProof="0" dirty="0" smtClean="0">
                <a:ln>
                  <a:noFill/>
                </a:ln>
                <a:effectLst/>
                <a:uLnTx/>
                <a:uFillTx/>
                <a:latin typeface="+mn-lt"/>
                <a:ea typeface="+mn-ea"/>
                <a:cs typeface="+mn-cs"/>
              </a:rPr>
              <a:t>Dundee</a:t>
            </a:r>
            <a:endParaRPr kumimoji="0" lang="en-US" sz="1600" b="0" i="0" u="none" strike="noStrike" kern="1200" cap="none" spc="0" normalizeH="0" baseline="0" noProof="0" dirty="0" smtClean="0">
              <a:ln>
                <a:noFill/>
              </a:ln>
              <a:effectLst/>
              <a:uLnTx/>
              <a:uFillTx/>
              <a:latin typeface="+mn-lt"/>
              <a:ea typeface="+mn-ea"/>
              <a:cs typeface="+mn-cs"/>
            </a:endParaRPr>
          </a:p>
          <a:p>
            <a:pPr marL="342900" indent="-342900">
              <a:spcBef>
                <a:spcPct val="20000"/>
              </a:spcBef>
              <a:buFont typeface="Arial" pitchFamily="34" charset="0"/>
              <a:buChar char="•"/>
            </a:pPr>
            <a:r>
              <a:rPr lang="en-US" sz="1600" dirty="0" smtClean="0"/>
              <a:t>Fieldwork dates –</a:t>
            </a:r>
            <a:r>
              <a:rPr kumimoji="0" lang="en-US" sz="1600" b="0" i="0" u="none" strike="noStrike" kern="1200" cap="none" spc="0" normalizeH="0" baseline="0" noProof="0" dirty="0" smtClean="0">
                <a:ln>
                  <a:noFill/>
                </a:ln>
                <a:effectLst/>
                <a:uLnTx/>
                <a:uFillTx/>
                <a:latin typeface="+mn-lt"/>
                <a:ea typeface="+mn-ea"/>
                <a:cs typeface="+mn-cs"/>
              </a:rPr>
              <a:t>16</a:t>
            </a:r>
            <a:r>
              <a:rPr kumimoji="0" lang="en-US" sz="1600" b="0" i="0" u="none" strike="noStrike" kern="1200" cap="none" spc="0" normalizeH="0" baseline="30000" noProof="0" dirty="0" smtClean="0">
                <a:ln>
                  <a:noFill/>
                </a:ln>
                <a:effectLst/>
                <a:uLnTx/>
                <a:uFillTx/>
                <a:latin typeface="+mn-lt"/>
                <a:ea typeface="+mn-ea"/>
                <a:cs typeface="+mn-cs"/>
              </a:rPr>
              <a:t>th</a:t>
            </a:r>
            <a:r>
              <a:rPr kumimoji="0" lang="en-US" sz="1600" b="0" i="0" u="none" strike="noStrike" kern="1200" cap="none" spc="0" normalizeH="0" baseline="0" noProof="0" dirty="0" smtClean="0">
                <a:ln>
                  <a:noFill/>
                </a:ln>
                <a:effectLst/>
                <a:uLnTx/>
                <a:uFillTx/>
                <a:latin typeface="+mn-lt"/>
                <a:ea typeface="+mn-ea"/>
                <a:cs typeface="+mn-cs"/>
              </a:rPr>
              <a:t> and </a:t>
            </a:r>
            <a:r>
              <a:rPr lang="en-US" sz="1600" dirty="0" smtClean="0"/>
              <a:t>18</a:t>
            </a:r>
            <a:r>
              <a:rPr kumimoji="0" lang="en-US" sz="1600" b="0" i="0" u="none" strike="noStrike" kern="1200" cap="none" spc="0" normalizeH="0" baseline="30000" noProof="0" dirty="0" err="1" smtClean="0">
                <a:ln>
                  <a:noFill/>
                </a:ln>
                <a:effectLst/>
                <a:uLnTx/>
                <a:uFillTx/>
                <a:latin typeface="+mn-lt"/>
                <a:ea typeface="+mn-ea"/>
                <a:cs typeface="+mn-cs"/>
              </a:rPr>
              <a:t>th</a:t>
            </a:r>
            <a:r>
              <a:rPr kumimoji="0" lang="en-US" sz="1600" b="0" i="0" u="none" strike="noStrike" kern="1200" cap="none" spc="0" normalizeH="0" baseline="30000" noProof="0" dirty="0" smtClean="0">
                <a:ln>
                  <a:noFill/>
                </a:ln>
                <a:effectLst/>
                <a:uLnTx/>
                <a:uFillTx/>
                <a:latin typeface="+mn-lt"/>
                <a:ea typeface="+mn-ea"/>
                <a:cs typeface="+mn-cs"/>
              </a:rPr>
              <a:t> </a:t>
            </a:r>
            <a:r>
              <a:rPr lang="en-US" sz="1600" dirty="0"/>
              <a:t>February </a:t>
            </a:r>
            <a:r>
              <a:rPr lang="en-GB" sz="1600" dirty="0" smtClean="0"/>
              <a:t>2016</a:t>
            </a:r>
            <a:endParaRPr lang="en-US" sz="1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Groups in Glasgow were viewed by members of OSCR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effectLst/>
                <a:uLnTx/>
                <a:uFillTx/>
                <a:latin typeface="+mn-lt"/>
                <a:ea typeface="+mn-ea"/>
                <a:cs typeface="+mn-cs"/>
              </a:rPr>
              <a:t>Each</a:t>
            </a:r>
            <a:r>
              <a:rPr kumimoji="0" lang="en-US" sz="1600" b="0" i="0" u="none" strike="noStrike" kern="1200" cap="none" spc="0" normalizeH="0" noProof="0" dirty="0" smtClean="0">
                <a:ln>
                  <a:noFill/>
                </a:ln>
                <a:effectLst/>
                <a:uLnTx/>
                <a:uFillTx/>
                <a:latin typeface="+mn-lt"/>
                <a:ea typeface="+mn-ea"/>
                <a:cs typeface="+mn-cs"/>
              </a:rPr>
              <a:t> lasted 90 minutes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7" name="Content Placeholder 12"/>
          <p:cNvSpPr txBox="1">
            <a:spLocks/>
          </p:cNvSpPr>
          <p:nvPr/>
        </p:nvSpPr>
        <p:spPr>
          <a:xfrm>
            <a:off x="504824" y="1297336"/>
            <a:ext cx="8277225" cy="540990"/>
          </a:xfrm>
          <a:prstGeom prst="rect">
            <a:avLst/>
          </a:prstGeom>
          <a:ln w="38100">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Combination of Qualitative and Quantitative methods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770062" y="1240725"/>
          <a:ext cx="7952793" cy="2774064"/>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40</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Perceived change in trust</a:t>
            </a:r>
            <a:endParaRPr lang="en-GB" sz="2800" i="1" dirty="0"/>
          </a:p>
        </p:txBody>
      </p:sp>
      <p:sp>
        <p:nvSpPr>
          <p:cNvPr id="455684" name="Text Box 4"/>
          <p:cNvSpPr txBox="1">
            <a:spLocks noChangeArrowheads="1"/>
          </p:cNvSpPr>
          <p:nvPr/>
        </p:nvSpPr>
        <p:spPr bwMode="auto">
          <a:xfrm>
            <a:off x="0" y="6213844"/>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Q6f. Over the past 2 years, has your trust in charities increased, decreased or stayed the same?</a:t>
            </a:r>
            <a:endParaRPr lang="en-US" sz="1200" dirty="0"/>
          </a:p>
        </p:txBody>
      </p:sp>
      <p:sp>
        <p:nvSpPr>
          <p:cNvPr id="19" name="Text Box 7"/>
          <p:cNvSpPr txBox="1">
            <a:spLocks noChangeArrowheads="1"/>
          </p:cNvSpPr>
          <p:nvPr/>
        </p:nvSpPr>
        <p:spPr bwMode="auto">
          <a:xfrm>
            <a:off x="1366837" y="6215316"/>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3" name="Rounded Rectangle 12"/>
          <p:cNvSpPr/>
          <p:nvPr/>
        </p:nvSpPr>
        <p:spPr>
          <a:xfrm>
            <a:off x="348343" y="5178010"/>
            <a:ext cx="8479971" cy="817245"/>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When explicitly asked the extent to which respondents felt their trust in charity had increased, decreased or stayed the same, the majority (54%) saw no difference. However, the proportion of the sample that felt that their trust had diminished (35%) outnumbered those who felt that their trust had increase (8%) by some margin.</a:t>
            </a:r>
            <a:endParaRPr lang="en-GB" sz="1400" dirty="0">
              <a:solidFill>
                <a:schemeClr val="tx1"/>
              </a:solidFill>
            </a:endParaRPr>
          </a:p>
        </p:txBody>
      </p:sp>
      <p:sp>
        <p:nvSpPr>
          <p:cNvPr id="12" name="TextBox 11"/>
          <p:cNvSpPr txBox="1"/>
          <p:nvPr/>
        </p:nvSpPr>
        <p:spPr>
          <a:xfrm>
            <a:off x="7767347" y="2760905"/>
            <a:ext cx="558166"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-0.35</a:t>
            </a:r>
          </a:p>
        </p:txBody>
      </p:sp>
      <p:sp>
        <p:nvSpPr>
          <p:cNvPr id="17" name="TextBox 16"/>
          <p:cNvSpPr txBox="1"/>
          <p:nvPr/>
        </p:nvSpPr>
        <p:spPr>
          <a:xfrm>
            <a:off x="7541505" y="1891858"/>
            <a:ext cx="103842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Mean score</a:t>
            </a:r>
          </a:p>
          <a:p>
            <a:pPr algn="ctr"/>
            <a:r>
              <a:rPr lang="en-GB" sz="1400" dirty="0" smtClean="0"/>
              <a:t>(-2 to +2)</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Change in trust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41</a:t>
            </a:fld>
            <a:endParaRPr lang="en-GB"/>
          </a:p>
        </p:txBody>
      </p:sp>
      <p:sp>
        <p:nvSpPr>
          <p:cNvPr id="18" name="Content Placeholder 2"/>
          <p:cNvSpPr>
            <a:spLocks noGrp="1"/>
          </p:cNvSpPr>
          <p:nvPr>
            <p:ph idx="1"/>
          </p:nvPr>
        </p:nvSpPr>
        <p:spPr>
          <a:xfrm>
            <a:off x="457200" y="850900"/>
            <a:ext cx="8229600" cy="5105400"/>
          </a:xfrm>
        </p:spPr>
        <p:txBody>
          <a:bodyPr>
            <a:normAutofit/>
          </a:bodyPr>
          <a:lstStyle/>
          <a:p>
            <a:pPr marL="0" indent="0" algn="just">
              <a:buNone/>
            </a:pPr>
            <a:r>
              <a:rPr lang="en-GB" sz="1500" b="1" dirty="0" smtClean="0"/>
              <a:t>Age</a:t>
            </a:r>
          </a:p>
          <a:p>
            <a:pPr algn="just"/>
            <a:r>
              <a:rPr lang="en-GB" sz="1500" dirty="0" smtClean="0"/>
              <a:t>Those in the younger age groups (16-24 14%, 25-34 18%) were more likely than those in the oldest groups (55-64 1%, 65+ 3%) to report an increase in trust in the last two years. These groups </a:t>
            </a:r>
            <a:r>
              <a:rPr lang="en-GB" sz="1500" dirty="0"/>
              <a:t>(16-24 </a:t>
            </a:r>
            <a:r>
              <a:rPr lang="en-GB" sz="1500" dirty="0" smtClean="0"/>
              <a:t>30%, </a:t>
            </a:r>
            <a:r>
              <a:rPr lang="en-GB" sz="1500" dirty="0"/>
              <a:t>25-34 </a:t>
            </a:r>
            <a:r>
              <a:rPr lang="en-GB" sz="1500" dirty="0" smtClean="0"/>
              <a:t>28%) were also less likely than the oldest respondents</a:t>
            </a:r>
            <a:r>
              <a:rPr lang="en-GB" sz="1500" dirty="0"/>
              <a:t> (55-64 </a:t>
            </a:r>
            <a:r>
              <a:rPr lang="en-GB" sz="1500" dirty="0" smtClean="0"/>
              <a:t>44%, </a:t>
            </a:r>
            <a:r>
              <a:rPr lang="en-GB" sz="1500" dirty="0"/>
              <a:t>65+ </a:t>
            </a:r>
            <a:r>
              <a:rPr lang="en-GB" sz="1500" dirty="0" smtClean="0"/>
              <a:t>48%) to report a decrease in trust.</a:t>
            </a:r>
          </a:p>
          <a:p>
            <a:pPr marL="0" indent="0" algn="just">
              <a:buNone/>
            </a:pPr>
            <a:endParaRPr lang="en-GB" sz="1500" dirty="0"/>
          </a:p>
          <a:p>
            <a:pPr algn="just"/>
            <a:endParaRPr lang="en-GB" sz="1500" dirty="0" smtClean="0"/>
          </a:p>
        </p:txBody>
      </p:sp>
      <p:sp>
        <p:nvSpPr>
          <p:cNvPr id="7" name="Text Box 4"/>
          <p:cNvSpPr txBox="1">
            <a:spLocks noChangeArrowheads="1"/>
          </p:cNvSpPr>
          <p:nvPr/>
        </p:nvSpPr>
        <p:spPr bwMode="auto">
          <a:xfrm>
            <a:off x="0" y="6213844"/>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Q6f. Over the past 2 years, has your trust in charities increased, decreased or stayed the same?</a:t>
            </a:r>
            <a:endParaRPr lang="en-US" sz="1200" dirty="0"/>
          </a:p>
        </p:txBody>
      </p:sp>
    </p:spTree>
    <p:extLst>
      <p:ext uri="{BB962C8B-B14F-4D97-AF65-F5344CB8AC3E}">
        <p14:creationId xmlns:p14="http://schemas.microsoft.com/office/powerpoint/2010/main" xmlns="" val="2487169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Change in trust – sub-groups</a:t>
            </a:r>
            <a:endParaRPr lang="en-GB" sz="2800" dirty="0"/>
          </a:p>
        </p:txBody>
      </p:sp>
      <p:graphicFrame>
        <p:nvGraphicFramePr>
          <p:cNvPr id="7" name="Content Placeholder 6"/>
          <p:cNvGraphicFramePr>
            <a:graphicFrameLocks noGrp="1"/>
          </p:cNvGraphicFramePr>
          <p:nvPr>
            <p:ph idx="1"/>
          </p:nvPr>
        </p:nvGraphicFramePr>
        <p:xfrm>
          <a:off x="1099103" y="1023673"/>
          <a:ext cx="5402669" cy="4557733"/>
        </p:xfrm>
        <a:graphic>
          <a:graphicData uri="http://schemas.openxmlformats.org/drawingml/2006/table">
            <a:tbl>
              <a:tblPr firstRow="1" bandRow="1">
                <a:tableStyleId>{5C22544A-7EE6-4342-B048-85BDC9FD1C3A}</a:tableStyleId>
              </a:tblPr>
              <a:tblGrid>
                <a:gridCol w="3041097"/>
                <a:gridCol w="1146175"/>
                <a:gridCol w="1215397"/>
              </a:tblGrid>
              <a:tr h="294700">
                <a:tc>
                  <a:txBody>
                    <a:bodyPr/>
                    <a:lstStyle/>
                    <a:p>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Increased Trust (%)</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b="1" dirty="0" smtClean="0"/>
                        <a:t>Decreased Trust (%)</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7325">
                <a:tc>
                  <a:txBody>
                    <a:bodyPr/>
                    <a:lstStyle/>
                    <a:p>
                      <a:r>
                        <a:rPr lang="en-GB" sz="1300" b="1" dirty="0" smtClean="0"/>
                        <a:t>Total  (B: 1,010)</a:t>
                      </a:r>
                      <a:endParaRPr lang="en-GB" sz="13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8%</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35%</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Aware of OSCR  (B:224)</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16%</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29%</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Not aware of OSCR (B:786) </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6%</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37%</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u="none" strike="noStrike" cap="none" normalizeH="0" baseline="0" dirty="0" smtClean="0">
                          <a:ln>
                            <a:noFill/>
                          </a:ln>
                          <a:solidFill>
                            <a:schemeClr val="tx1"/>
                          </a:solidFill>
                          <a:effectLst/>
                        </a:rPr>
                        <a:t>Any contact with charity  (B:455)</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12%</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32%</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73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u="none" strike="noStrike" cap="none" normalizeH="0" baseline="0" dirty="0" smtClean="0">
                          <a:ln>
                            <a:noFill/>
                          </a:ln>
                          <a:solidFill>
                            <a:schemeClr val="tx1"/>
                          </a:solidFill>
                          <a:effectLst/>
                        </a:rPr>
                        <a:t>No contact with charity (B:555)</a:t>
                      </a:r>
                      <a:endParaRPr kumimoji="0" lang="en-US" sz="1300" b="1" u="none" strike="noStrike" cap="none" normalizeH="0" baseline="0" dirty="0" smtClean="0">
                        <a:ln>
                          <a:noFill/>
                        </a:ln>
                        <a:solidFill>
                          <a:schemeClr val="tx1"/>
                        </a:solidFill>
                        <a:effectLst/>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5%</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38%</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Given to charity in the last year  (B:921)</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9%</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35%</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878">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Not given to charity in the last year  (B:89)</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6%</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39%</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0-2  (B:132)</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4%</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44%</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3-4  (B:115)</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4%</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43%</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5 (B:212)</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5%</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39%</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6-7 (B:303)</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7%</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33%</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8-10 (B:248)</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300" dirty="0" smtClean="0"/>
                        <a:t>17%</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300" dirty="0" smtClean="0"/>
                        <a:t>27%</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42</a:t>
            </a:fld>
            <a:endParaRPr lang="en-GB"/>
          </a:p>
        </p:txBody>
      </p:sp>
      <p:sp>
        <p:nvSpPr>
          <p:cNvPr id="5" name="Text Box 4"/>
          <p:cNvSpPr txBox="1">
            <a:spLocks noChangeArrowheads="1"/>
          </p:cNvSpPr>
          <p:nvPr/>
        </p:nvSpPr>
        <p:spPr bwMode="auto">
          <a:xfrm>
            <a:off x="0" y="6135256"/>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Q6f. Over the past 2 years, has your trust in charities increased, decreased or stayed the same?</a:t>
            </a:r>
            <a:endParaRPr lang="en-US" sz="1200" dirty="0"/>
          </a:p>
        </p:txBody>
      </p:sp>
      <p:sp>
        <p:nvSpPr>
          <p:cNvPr id="19" name="TextBox 18"/>
          <p:cNvSpPr txBox="1"/>
          <p:nvPr/>
        </p:nvSpPr>
        <p:spPr>
          <a:xfrm>
            <a:off x="6900863" y="1544782"/>
            <a:ext cx="2053951"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solidFill>
                  <a:schemeClr val="tx1"/>
                </a:solidFill>
              </a:rPr>
              <a:t>Awareness of OSCR, contact with charity and high interest in charities were all indicators  of increase likelihood to feel greater trust and decreased likelihood to have lowered levels of trust.</a:t>
            </a:r>
          </a:p>
          <a:p>
            <a:pPr algn="ctr"/>
            <a:endParaRPr lang="en-GB" sz="1200" dirty="0" smtClean="0">
              <a:solidFill>
                <a:schemeClr val="tx1"/>
              </a:solidFill>
            </a:endParaRPr>
          </a:p>
          <a:p>
            <a:pPr algn="ctr"/>
            <a:r>
              <a:rPr lang="en-GB" sz="1200" dirty="0" smtClean="0">
                <a:solidFill>
                  <a:schemeClr val="tx1"/>
                </a:solidFill>
              </a:rPr>
              <a:t>However, for all subgroups measured here, decreased trust compared to two years ago was more common than increased trust.</a:t>
            </a:r>
          </a:p>
        </p:txBody>
      </p:sp>
      <p:sp>
        <p:nvSpPr>
          <p:cNvPr id="8" name="Text Box 7"/>
          <p:cNvSpPr txBox="1">
            <a:spLocks noChangeArrowheads="1"/>
          </p:cNvSpPr>
          <p:nvPr/>
        </p:nvSpPr>
        <p:spPr bwMode="auto">
          <a:xfrm>
            <a:off x="1366837" y="6143876"/>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3" name="Oval 2"/>
          <p:cNvSpPr/>
          <p:nvPr/>
        </p:nvSpPr>
        <p:spPr>
          <a:xfrm>
            <a:off x="4509655" y="1813482"/>
            <a:ext cx="394854" cy="3531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509655" y="2457994"/>
            <a:ext cx="394854" cy="3531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509655" y="5253558"/>
            <a:ext cx="394854" cy="3531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701146" y="2166673"/>
            <a:ext cx="394854" cy="3531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701146" y="5240886"/>
            <a:ext cx="394854" cy="353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139136" cy="1143000"/>
          </a:xfrm>
        </p:spPr>
        <p:txBody>
          <a:bodyPr>
            <a:normAutofit/>
          </a:bodyPr>
          <a:lstStyle/>
          <a:p>
            <a:r>
              <a:rPr lang="en-GB" sz="2800" dirty="0" smtClean="0"/>
              <a:t>Reasons for decreased trust</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133038564"/>
              </p:ext>
            </p:extLst>
          </p:nvPr>
        </p:nvGraphicFramePr>
        <p:xfrm>
          <a:off x="2573310" y="1692877"/>
          <a:ext cx="4049485" cy="2539162"/>
        </p:xfrm>
        <a:graphic>
          <a:graphicData uri="http://schemas.openxmlformats.org/drawingml/2006/table">
            <a:tbl>
              <a:tblPr firstRow="1" bandRow="1">
                <a:tableStyleId>{5C22544A-7EE6-4342-B048-85BDC9FD1C3A}</a:tableStyleId>
              </a:tblPr>
              <a:tblGrid>
                <a:gridCol w="2803489"/>
                <a:gridCol w="622998"/>
                <a:gridCol w="622998"/>
              </a:tblGrid>
              <a:tr h="476273">
                <a:tc>
                  <a:txBody>
                    <a:bodyPr/>
                    <a:lstStyle/>
                    <a:p>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300" b="1" dirty="0" smtClean="0"/>
                        <a:t>(B:351)</a:t>
                      </a:r>
                    </a:p>
                    <a:p>
                      <a:pPr algn="l"/>
                      <a:r>
                        <a:rPr lang="en-GB" sz="1300" b="1" baseline="0" dirty="0" smtClean="0"/>
                        <a:t>  Tot.           %</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r>
              <a:tr h="442727">
                <a:tc>
                  <a:txBody>
                    <a:bodyPr/>
                    <a:lstStyle/>
                    <a:p>
                      <a:pPr marL="85725" indent="0" algn="l" fontAlgn="b"/>
                      <a:r>
                        <a:rPr lang="en-GB" sz="1300" b="0" i="0" u="none" strike="noStrike" dirty="0" smtClean="0">
                          <a:latin typeface="+mn-lt"/>
                        </a:rPr>
                        <a:t>Negative press and media coverage of charity scandals</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191</a:t>
                      </a:r>
                      <a:endParaRPr lang="en-GB" sz="14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54%</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78382">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u="none" strike="noStrike" kern="1200" cap="none" normalizeH="0" baseline="0" dirty="0" smtClean="0">
                          <a:ln>
                            <a:noFill/>
                          </a:ln>
                          <a:solidFill>
                            <a:schemeClr val="tx1"/>
                          </a:solidFill>
                          <a:effectLst/>
                          <a:latin typeface="+mn-lt"/>
                          <a:ea typeface="+mn-ea"/>
                          <a:cs typeface="+mn-cs"/>
                        </a:rPr>
                        <a:t>Money going to charity CEOs and management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123</a:t>
                      </a:r>
                      <a:endParaRPr lang="en-GB" sz="14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35%</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78382">
                <a:tc>
                  <a:txBody>
                    <a:bodyPr/>
                    <a:lstStyle/>
                    <a:p>
                      <a:r>
                        <a:rPr lang="en-GB" sz="1300" b="0" dirty="0" smtClean="0">
                          <a:latin typeface="+mn-lt"/>
                        </a:rPr>
                        <a:t>Money does not reach where it is meant to</a:t>
                      </a:r>
                      <a:endParaRPr lang="en-GB" sz="13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114</a:t>
                      </a:r>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0" dirty="0" smtClean="0">
                          <a:latin typeface="+mn-lt"/>
                        </a:rPr>
                        <a:t>32%</a:t>
                      </a:r>
                      <a:endParaRPr lang="en-GB" sz="13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1235">
                <a:tc>
                  <a:txBody>
                    <a:bodyPr/>
                    <a:lstStyle/>
                    <a:p>
                      <a:r>
                        <a:rPr lang="en-US" sz="1300" b="0" kern="1200" dirty="0" smtClean="0">
                          <a:solidFill>
                            <a:schemeClr val="dk1"/>
                          </a:solidFill>
                          <a:latin typeface="+mn-lt"/>
                          <a:ea typeface="+mn-ea"/>
                          <a:cs typeface="+mn-cs"/>
                        </a:rPr>
                        <a:t>Hounding/harassing people</a:t>
                      </a:r>
                      <a:endParaRPr lang="en-US" sz="1300" b="0" kern="1200" dirty="0">
                        <a:solidFill>
                          <a:schemeClr val="dk1"/>
                        </a:solidFill>
                        <a:latin typeface="+mn-lt"/>
                        <a:ea typeface="+mn-ea"/>
                        <a:cs typeface="+mn-cs"/>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42</a:t>
                      </a:r>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0" dirty="0" smtClean="0">
                          <a:latin typeface="+mn-lt"/>
                        </a:rPr>
                        <a:t>12%</a:t>
                      </a:r>
                      <a:endParaRPr lang="en-GB" sz="13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43</a:t>
            </a:fld>
            <a:endParaRPr lang="en-GB"/>
          </a:p>
        </p:txBody>
      </p:sp>
      <p:sp>
        <p:nvSpPr>
          <p:cNvPr id="5" name="Text Box 4"/>
          <p:cNvSpPr txBox="1">
            <a:spLocks noChangeArrowheads="1"/>
          </p:cNvSpPr>
          <p:nvPr/>
        </p:nvSpPr>
        <p:spPr bwMode="auto">
          <a:xfrm>
            <a:off x="0" y="6139000"/>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Q6g. Why do you think your trust in charities has decreased over the last 2 years? Open ended.</a:t>
            </a:r>
            <a:endParaRPr lang="en-US" sz="1200" dirty="0"/>
          </a:p>
        </p:txBody>
      </p:sp>
      <p:sp>
        <p:nvSpPr>
          <p:cNvPr id="8" name="Text Box 7"/>
          <p:cNvSpPr txBox="1">
            <a:spLocks noChangeArrowheads="1"/>
          </p:cNvSpPr>
          <p:nvPr/>
        </p:nvSpPr>
        <p:spPr bwMode="auto">
          <a:xfrm>
            <a:off x="6586538" y="6138432"/>
            <a:ext cx="2557462" cy="461665"/>
          </a:xfrm>
          <a:prstGeom prst="rect">
            <a:avLst/>
          </a:prstGeom>
          <a:noFill/>
          <a:ln w="9525">
            <a:noFill/>
            <a:miter lim="800000"/>
            <a:headEnd/>
            <a:tailEnd/>
          </a:ln>
          <a:effectLst/>
        </p:spPr>
        <p:txBody>
          <a:bodyPr wrap="square">
            <a:spAutoFit/>
          </a:bodyPr>
          <a:lstStyle/>
          <a:p>
            <a:pPr algn="r">
              <a:spcBef>
                <a:spcPct val="50000"/>
              </a:spcBef>
            </a:pPr>
            <a:r>
              <a:rPr lang="en-GB" sz="1200" dirty="0" smtClean="0"/>
              <a:t>Base (all who had decreased trust and provided an answer; </a:t>
            </a:r>
            <a:r>
              <a:rPr lang="en-GB" sz="1200" dirty="0" err="1" smtClean="0"/>
              <a:t>unweighted</a:t>
            </a:r>
            <a:r>
              <a:rPr lang="en-GB" sz="1200" dirty="0" smtClean="0"/>
              <a:t>)</a:t>
            </a:r>
            <a:endParaRPr lang="en-GB" sz="1200" dirty="0"/>
          </a:p>
        </p:txBody>
      </p:sp>
      <p:sp>
        <p:nvSpPr>
          <p:cNvPr id="10" name="Rounded Rectangle 9"/>
          <p:cNvSpPr/>
          <p:nvPr/>
        </p:nvSpPr>
        <p:spPr>
          <a:xfrm>
            <a:off x="348343" y="4997144"/>
            <a:ext cx="8479971"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When prompted to provide a reason for decreased trust, respondents most often referred to negative stories in the press. </a:t>
            </a:r>
            <a:endParaRPr lang="en-GB" sz="1400" dirty="0">
              <a:solidFill>
                <a:schemeClr val="tx1"/>
              </a:solidFill>
            </a:endParaRPr>
          </a:p>
        </p:txBody>
      </p:sp>
      <p:grpSp>
        <p:nvGrpSpPr>
          <p:cNvPr id="18" name="Group 17"/>
          <p:cNvGrpSpPr/>
          <p:nvPr/>
        </p:nvGrpSpPr>
        <p:grpSpPr>
          <a:xfrm>
            <a:off x="6991350" y="2061675"/>
            <a:ext cx="1866900" cy="1581643"/>
            <a:chOff x="6749118" y="3104658"/>
            <a:chExt cx="2152650" cy="1028700"/>
          </a:xfrm>
        </p:grpSpPr>
        <p:sp>
          <p:nvSpPr>
            <p:cNvPr id="13" name="Rounded Rectangular Callout 12"/>
            <p:cNvSpPr/>
            <p:nvPr/>
          </p:nvSpPr>
          <p:spPr>
            <a:xfrm>
              <a:off x="6749118" y="3104658"/>
              <a:ext cx="2152650" cy="1028700"/>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4" name="Rectangle 13"/>
            <p:cNvSpPr/>
            <p:nvPr/>
          </p:nvSpPr>
          <p:spPr>
            <a:xfrm>
              <a:off x="6835501" y="3139275"/>
              <a:ext cx="1991710" cy="923807"/>
            </a:xfrm>
            <a:prstGeom prst="rect">
              <a:avLst/>
            </a:prstGeom>
          </p:spPr>
          <p:txBody>
            <a:bodyPr wrap="square">
              <a:spAutoFit/>
            </a:bodyPr>
            <a:lstStyle/>
            <a:p>
              <a:pPr algn="ctr"/>
              <a:r>
                <a:rPr lang="en-GB" sz="1400" dirty="0" smtClean="0">
                  <a:solidFill>
                    <a:sysClr val="windowText" lastClr="000000"/>
                  </a:solidFill>
                </a:rPr>
                <a:t>CEO's earnings far too high, at least according to articles published in newspapers/blogged on-line.</a:t>
              </a:r>
              <a:endParaRPr lang="en-GB" sz="1400" dirty="0">
                <a:solidFill>
                  <a:sysClr val="windowText" lastClr="000000"/>
                </a:solidFill>
              </a:endParaRPr>
            </a:p>
          </p:txBody>
        </p:sp>
      </p:grpSp>
      <p:grpSp>
        <p:nvGrpSpPr>
          <p:cNvPr id="17" name="Group 16"/>
          <p:cNvGrpSpPr/>
          <p:nvPr/>
        </p:nvGrpSpPr>
        <p:grpSpPr>
          <a:xfrm>
            <a:off x="586773" y="1528763"/>
            <a:ext cx="1570640" cy="1685926"/>
            <a:chOff x="601060" y="1477033"/>
            <a:chExt cx="2741230" cy="1028700"/>
          </a:xfrm>
        </p:grpSpPr>
        <p:sp>
          <p:nvSpPr>
            <p:cNvPr id="11" name="Rounded Rectangular Callout 10"/>
            <p:cNvSpPr/>
            <p:nvPr/>
          </p:nvSpPr>
          <p:spPr>
            <a:xfrm>
              <a:off x="601060" y="1477033"/>
              <a:ext cx="2741230" cy="1028700"/>
            </a:xfrm>
            <a:prstGeom prst="wedgeRoundRectCallout">
              <a:avLst>
                <a:gd name="adj1" fmla="val 57882"/>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5" name="Rectangle 14"/>
            <p:cNvSpPr/>
            <p:nvPr/>
          </p:nvSpPr>
          <p:spPr>
            <a:xfrm>
              <a:off x="646385" y="1485376"/>
              <a:ext cx="2622332" cy="976538"/>
            </a:xfrm>
            <a:prstGeom prst="rect">
              <a:avLst/>
            </a:prstGeom>
          </p:spPr>
          <p:txBody>
            <a:bodyPr wrap="square">
              <a:spAutoFit/>
            </a:bodyPr>
            <a:lstStyle/>
            <a:p>
              <a:pPr algn="ctr"/>
              <a:r>
                <a:rPr lang="en-GB" sz="1400" dirty="0" smtClean="0"/>
                <a:t>Bad stories in news and also hearing about the amount of money paid to directors and money raising groups</a:t>
              </a:r>
              <a:endParaRPr lang="en-GB" sz="1400" dirty="0"/>
            </a:p>
          </p:txBody>
        </p:sp>
      </p:grpSp>
      <p:grpSp>
        <p:nvGrpSpPr>
          <p:cNvPr id="19" name="Group 18"/>
          <p:cNvGrpSpPr/>
          <p:nvPr/>
        </p:nvGrpSpPr>
        <p:grpSpPr>
          <a:xfrm>
            <a:off x="471488" y="3589124"/>
            <a:ext cx="1856553" cy="1175846"/>
            <a:chOff x="528638" y="3631982"/>
            <a:chExt cx="1856553" cy="1175846"/>
          </a:xfrm>
        </p:grpSpPr>
        <p:sp>
          <p:nvSpPr>
            <p:cNvPr id="12" name="Rounded Rectangular Callout 11"/>
            <p:cNvSpPr/>
            <p:nvPr/>
          </p:nvSpPr>
          <p:spPr>
            <a:xfrm>
              <a:off x="528638" y="3631982"/>
              <a:ext cx="1856553" cy="1175846"/>
            </a:xfrm>
            <a:prstGeom prst="wedgeRoundRectCallout">
              <a:avLst>
                <a:gd name="adj1" fmla="val 56618"/>
                <a:gd name="adj2" fmla="val -336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6" name="Rectangle 15"/>
            <p:cNvSpPr/>
            <p:nvPr/>
          </p:nvSpPr>
          <p:spPr>
            <a:xfrm>
              <a:off x="565752" y="3725127"/>
              <a:ext cx="1777398" cy="954107"/>
            </a:xfrm>
            <a:prstGeom prst="rect">
              <a:avLst/>
            </a:prstGeom>
          </p:spPr>
          <p:txBody>
            <a:bodyPr wrap="square">
              <a:spAutoFit/>
            </a:bodyPr>
            <a:lstStyle/>
            <a:p>
              <a:pPr algn="ctr"/>
              <a:r>
                <a:rPr lang="en-GB" sz="1400" dirty="0" smtClean="0">
                  <a:solidFill>
                    <a:sysClr val="windowText" lastClr="000000"/>
                  </a:solidFill>
                </a:rPr>
                <a:t>The tactic of bombarding elderly and vulnerable people.</a:t>
              </a:r>
              <a:endParaRPr lang="en-GB" sz="1400" dirty="0">
                <a:solidFill>
                  <a:sysClr val="windowText" lastClr="000000"/>
                </a:solidFil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mtClean="0"/>
              <a:pPr/>
              <a:t>44</a:t>
            </a:fld>
            <a:endParaRPr lang="en-GB" dirty="0"/>
          </a:p>
        </p:txBody>
      </p:sp>
      <p:sp>
        <p:nvSpPr>
          <p:cNvPr id="5" name="Text Box 4"/>
          <p:cNvSpPr txBox="1">
            <a:spLocks noChangeArrowheads="1"/>
          </p:cNvSpPr>
          <p:nvPr/>
        </p:nvSpPr>
        <p:spPr bwMode="auto">
          <a:xfrm>
            <a:off x="0" y="6093297"/>
            <a:ext cx="7164288" cy="553998"/>
          </a:xfrm>
          <a:prstGeom prst="rect">
            <a:avLst/>
          </a:prstGeom>
          <a:noFill/>
          <a:ln w="9525">
            <a:noFill/>
            <a:miter lim="800000"/>
            <a:headEnd/>
            <a:tailEnd/>
          </a:ln>
          <a:effectLst/>
        </p:spPr>
        <p:txBody>
          <a:bodyPr wrap="square">
            <a:spAutoFit/>
          </a:bodyPr>
          <a:lstStyle/>
          <a:p>
            <a:r>
              <a:rPr lang="en-GB" sz="1000" dirty="0" smtClean="0"/>
              <a:t>Q6b-e. Now thinking about how much trust and confidence you have in LOCAL/SCOTTISH NATIONAL/UK NATIONAL /INTERNATIONAL charities, on a scale of 0 to 10 where 10 means you trust them completely and 0 means you don’t trust them at all, how much trust and confidence do you have in local charities?</a:t>
            </a:r>
            <a:endParaRPr lang="en-US" sz="1000" dirty="0"/>
          </a:p>
        </p:txBody>
      </p:sp>
      <p:graphicFrame>
        <p:nvGraphicFramePr>
          <p:cNvPr id="6" name="Object 2"/>
          <p:cNvGraphicFramePr>
            <a:graphicFrameLocks noChangeAspect="1"/>
          </p:cNvGraphicFramePr>
          <p:nvPr>
            <p:extLst>
              <p:ext uri="{D42A27DB-BD31-4B8C-83A1-F6EECF244321}">
                <p14:modId xmlns:p14="http://schemas.microsoft.com/office/powerpoint/2010/main" xmlns="" val="415318217"/>
              </p:ext>
            </p:extLst>
          </p:nvPr>
        </p:nvGraphicFramePr>
        <p:xfrm>
          <a:off x="394395" y="1040160"/>
          <a:ext cx="8424143" cy="45076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7"/>
          <p:cNvSpPr txBox="1">
            <a:spLocks noChangeArrowheads="1"/>
          </p:cNvSpPr>
          <p:nvPr/>
        </p:nvSpPr>
        <p:spPr bwMode="auto">
          <a:xfrm>
            <a:off x="1366837" y="609556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1,010 </a:t>
            </a:r>
            <a:endParaRPr lang="en-GB" sz="1200" dirty="0"/>
          </a:p>
        </p:txBody>
      </p:sp>
      <p:sp>
        <p:nvSpPr>
          <p:cNvPr id="8" name="Rounded Rectangle 7"/>
          <p:cNvSpPr/>
          <p:nvPr/>
        </p:nvSpPr>
        <p:spPr>
          <a:xfrm>
            <a:off x="611560" y="5436598"/>
            <a:ext cx="8136904"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As in 2014, trust was higher for local charities than Scottish, UK and international charities. Strength of trust decreases with geographical scale.</a:t>
            </a:r>
            <a:endParaRPr lang="en-GB" sz="1400" dirty="0">
              <a:solidFill>
                <a:schemeClr val="tx1"/>
              </a:solidFill>
            </a:endParaRPr>
          </a:p>
        </p:txBody>
      </p:sp>
      <p:sp>
        <p:nvSpPr>
          <p:cNvPr id="9"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Trust according to size of charity</a:t>
            </a:r>
            <a:endParaRPr lang="en-GB"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179512" y="1268760"/>
          <a:ext cx="8786358" cy="4308475"/>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45</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Trust according to size of charity – since 2014</a:t>
            </a:r>
            <a:endParaRPr lang="en-GB" sz="2800" dirty="0"/>
          </a:p>
        </p:txBody>
      </p:sp>
      <p:sp>
        <p:nvSpPr>
          <p:cNvPr id="19" name="Text Box 7"/>
          <p:cNvSpPr txBox="1">
            <a:spLocks noChangeArrowheads="1"/>
          </p:cNvSpPr>
          <p:nvPr/>
        </p:nvSpPr>
        <p:spPr bwMode="auto">
          <a:xfrm>
            <a:off x="1366837" y="6138432"/>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3" name="Rounded Rectangle 12"/>
          <p:cNvSpPr/>
          <p:nvPr/>
        </p:nvSpPr>
        <p:spPr>
          <a:xfrm>
            <a:off x="496689" y="5708149"/>
            <a:ext cx="8208912"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 decrease in trust mean score has been seen across Scottish, UK and international charities.</a:t>
            </a:r>
            <a:endParaRPr lang="en-GB" sz="1400" dirty="0">
              <a:solidFill>
                <a:schemeClr val="tx1"/>
              </a:solidFill>
            </a:endParaRPr>
          </a:p>
        </p:txBody>
      </p:sp>
      <p:sp>
        <p:nvSpPr>
          <p:cNvPr id="9" name="Down Arrow 8"/>
          <p:cNvSpPr/>
          <p:nvPr/>
        </p:nvSpPr>
        <p:spPr>
          <a:xfrm>
            <a:off x="3976006" y="1775052"/>
            <a:ext cx="141515" cy="1959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Box 4"/>
          <p:cNvSpPr txBox="1">
            <a:spLocks noChangeArrowheads="1"/>
          </p:cNvSpPr>
          <p:nvPr/>
        </p:nvSpPr>
        <p:spPr bwMode="auto">
          <a:xfrm>
            <a:off x="0" y="6121873"/>
            <a:ext cx="7164288" cy="553998"/>
          </a:xfrm>
          <a:prstGeom prst="rect">
            <a:avLst/>
          </a:prstGeom>
          <a:noFill/>
          <a:ln w="9525">
            <a:noFill/>
            <a:miter lim="800000"/>
            <a:headEnd/>
            <a:tailEnd/>
          </a:ln>
          <a:effectLst/>
        </p:spPr>
        <p:txBody>
          <a:bodyPr wrap="square">
            <a:spAutoFit/>
          </a:bodyPr>
          <a:lstStyle/>
          <a:p>
            <a:r>
              <a:rPr lang="en-GB" sz="1000" dirty="0" smtClean="0"/>
              <a:t>Q6b-e. Now thinking about how much trust and confidence you have in LOCAL/SCOTTISH NATIONAL/UK NATIONAL /INTERNATIONAL charities, on a scale of 0 to 10 where 10 means you trust them completely and 0 means you don’t trust them at all, how much trust and confidence do you have in local charities?</a:t>
            </a:r>
            <a:endParaRPr lang="en-US" sz="1000" dirty="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Trust in charity by size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46</a:t>
            </a:fld>
            <a:endParaRPr lang="en-GB"/>
          </a:p>
        </p:txBody>
      </p:sp>
      <p:sp>
        <p:nvSpPr>
          <p:cNvPr id="18" name="Content Placeholder 2"/>
          <p:cNvSpPr>
            <a:spLocks noGrp="1"/>
          </p:cNvSpPr>
          <p:nvPr>
            <p:ph idx="1"/>
          </p:nvPr>
        </p:nvSpPr>
        <p:spPr>
          <a:xfrm>
            <a:off x="457200" y="850900"/>
            <a:ext cx="8229600" cy="5105400"/>
          </a:xfrm>
        </p:spPr>
        <p:txBody>
          <a:bodyPr>
            <a:normAutofit/>
          </a:bodyPr>
          <a:lstStyle/>
          <a:p>
            <a:pPr algn="just">
              <a:buNone/>
            </a:pPr>
            <a:r>
              <a:rPr lang="en-GB" sz="1500" b="1" dirty="0" smtClean="0"/>
              <a:t>Gender</a:t>
            </a:r>
          </a:p>
          <a:p>
            <a:pPr algn="just"/>
            <a:r>
              <a:rPr lang="en-GB" sz="1500" dirty="0" smtClean="0"/>
              <a:t>Women, again, showed consistently higher levels of trust across all  charity sizes</a:t>
            </a:r>
          </a:p>
          <a:p>
            <a:pPr marL="0" indent="0" algn="just">
              <a:buNone/>
            </a:pPr>
            <a:endParaRPr lang="en-GB" sz="1500" dirty="0" smtClean="0"/>
          </a:p>
          <a:p>
            <a:pPr marL="0" indent="0" algn="just">
              <a:buNone/>
            </a:pPr>
            <a:r>
              <a:rPr lang="en-GB" sz="1500" b="1" dirty="0" smtClean="0"/>
              <a:t>Age</a:t>
            </a:r>
          </a:p>
          <a:p>
            <a:pPr algn="just"/>
            <a:r>
              <a:rPr lang="en-GB" sz="1500" dirty="0" smtClean="0"/>
              <a:t>Whilst there was little difference in the levels in trust towards local and Scottish charities in relation to age of respondent, the youngest people were more trusting than oldest when it came UK national charities (16-24 6.44 vs 65+ 5.70). The oldest respondents (65+) were less trusting than all those under 55 in relation to international charities (16-24 5.83, 25-34 5.49, 35-44 5.53, 45-54 5.59 vs 65+ 4.51).</a:t>
            </a:r>
          </a:p>
          <a:p>
            <a:pPr marL="0" indent="0" algn="just">
              <a:buNone/>
            </a:pPr>
            <a:endParaRPr lang="en-GB" sz="1500" dirty="0" smtClean="0"/>
          </a:p>
          <a:p>
            <a:pPr marL="0" indent="0" algn="just">
              <a:buNone/>
            </a:pPr>
            <a:r>
              <a:rPr lang="en-GB" sz="1500" b="1" dirty="0" smtClean="0"/>
              <a:t>SEG</a:t>
            </a:r>
          </a:p>
          <a:p>
            <a:pPr algn="just"/>
            <a:r>
              <a:rPr lang="en-GB" sz="1500" dirty="0" smtClean="0"/>
              <a:t>Higher socio-economic groups showed higher levels of trust in local charities (AB 7.35, DE 6.79) and international charities (AB 5.80, DE 4.88). Trends in the data suggest that this is also true for Scottish and UK charities, although these results are not statistically significant.</a:t>
            </a:r>
          </a:p>
          <a:p>
            <a:pPr algn="just"/>
            <a:endParaRPr lang="en-GB" sz="1500" dirty="0" smtClean="0"/>
          </a:p>
        </p:txBody>
      </p:sp>
      <p:sp>
        <p:nvSpPr>
          <p:cNvPr id="8" name="Text Box 4"/>
          <p:cNvSpPr txBox="1">
            <a:spLocks noChangeArrowheads="1"/>
          </p:cNvSpPr>
          <p:nvPr/>
        </p:nvSpPr>
        <p:spPr bwMode="auto">
          <a:xfrm>
            <a:off x="0" y="6093297"/>
            <a:ext cx="7164288" cy="553998"/>
          </a:xfrm>
          <a:prstGeom prst="rect">
            <a:avLst/>
          </a:prstGeom>
          <a:noFill/>
          <a:ln w="9525">
            <a:noFill/>
            <a:miter lim="800000"/>
            <a:headEnd/>
            <a:tailEnd/>
          </a:ln>
          <a:effectLst/>
        </p:spPr>
        <p:txBody>
          <a:bodyPr wrap="square">
            <a:spAutoFit/>
          </a:bodyPr>
          <a:lstStyle/>
          <a:p>
            <a:r>
              <a:rPr lang="en-GB" sz="1000" dirty="0" smtClean="0"/>
              <a:t>Q6b-e. Now thinking about how much trust and confidence you have in LOCAL/SCOTTISH NATIONAL/UK NATIONAL /INTERNATIONAL charities, on a scale of 0 to 10 where 10 means you trust them completely and 0 means you don’t trust them at all, how much trust and confidence do you have in local charities?</a:t>
            </a:r>
            <a:endParaRPr lang="en-US" sz="1000" dirty="0"/>
          </a:p>
        </p:txBody>
      </p:sp>
    </p:spTree>
    <p:extLst>
      <p:ext uri="{BB962C8B-B14F-4D97-AF65-F5344CB8AC3E}">
        <p14:creationId xmlns:p14="http://schemas.microsoft.com/office/powerpoint/2010/main" xmlns="" val="3388728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47</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Awareness of OSCR</a:t>
            </a:r>
          </a:p>
          <a:p>
            <a:pPr algn="just"/>
            <a:r>
              <a:rPr lang="en-GB" sz="1500" dirty="0" smtClean="0"/>
              <a:t>Those who are aware of OSCR showed higher trust in all four sizes of charity</a:t>
            </a:r>
          </a:p>
          <a:p>
            <a:pPr marL="0" indent="0" algn="just">
              <a:buNone/>
            </a:pPr>
            <a:endParaRPr lang="en-GB" sz="1500" dirty="0" smtClean="0"/>
          </a:p>
          <a:p>
            <a:pPr algn="just">
              <a:buNone/>
            </a:pPr>
            <a:r>
              <a:rPr lang="en-GB" sz="1500" b="1" dirty="0" smtClean="0"/>
              <a:t>Contact with charity</a:t>
            </a:r>
          </a:p>
          <a:p>
            <a:pPr algn="just"/>
            <a:r>
              <a:rPr lang="en-GB" sz="1500" dirty="0"/>
              <a:t>Those </a:t>
            </a:r>
            <a:r>
              <a:rPr lang="en-GB" sz="1500" dirty="0" smtClean="0"/>
              <a:t>with contact with charity </a:t>
            </a:r>
            <a:r>
              <a:rPr lang="en-GB" sz="1500" dirty="0"/>
              <a:t>showed higher trust in all four sizes of </a:t>
            </a:r>
            <a:r>
              <a:rPr lang="en-GB" sz="1500" dirty="0" smtClean="0"/>
              <a:t>charity</a:t>
            </a:r>
          </a:p>
          <a:p>
            <a:pPr marL="0" indent="0" algn="just">
              <a:buNone/>
            </a:pPr>
            <a:endParaRPr lang="en-GB" sz="1500" dirty="0"/>
          </a:p>
          <a:p>
            <a:pPr algn="just">
              <a:buNone/>
            </a:pPr>
            <a:r>
              <a:rPr lang="en-GB" sz="1500" b="1" dirty="0" smtClean="0"/>
              <a:t>Giving to charity</a:t>
            </a:r>
          </a:p>
          <a:p>
            <a:pPr algn="just"/>
            <a:r>
              <a:rPr lang="en-GB" sz="1500" dirty="0"/>
              <a:t>Those </a:t>
            </a:r>
            <a:r>
              <a:rPr lang="en-GB" sz="1500" dirty="0" smtClean="0"/>
              <a:t>who had given to charity in the last 12 months </a:t>
            </a:r>
            <a:r>
              <a:rPr lang="en-GB" sz="1500" dirty="0"/>
              <a:t>showed higher trust in all four sizes of charity</a:t>
            </a:r>
          </a:p>
          <a:p>
            <a:pPr algn="just"/>
            <a:endParaRPr lang="en-GB" sz="1500" dirty="0"/>
          </a:p>
          <a:p>
            <a:pPr algn="just">
              <a:buNone/>
            </a:pPr>
            <a:r>
              <a:rPr lang="en-GB" sz="1500" b="1" dirty="0" smtClean="0"/>
              <a:t>Interest in charity</a:t>
            </a:r>
          </a:p>
          <a:p>
            <a:pPr algn="just"/>
            <a:r>
              <a:rPr lang="en-GB" sz="1500" dirty="0"/>
              <a:t>Those </a:t>
            </a:r>
            <a:r>
              <a:rPr lang="en-GB" sz="1500" dirty="0" smtClean="0"/>
              <a:t>with higher interest in charity </a:t>
            </a:r>
            <a:r>
              <a:rPr lang="en-GB" sz="1500" dirty="0"/>
              <a:t>showed higher trust in all four sizes of charity</a:t>
            </a:r>
          </a:p>
        </p:txBody>
      </p:sp>
      <p:sp>
        <p:nvSpPr>
          <p:cNvPr id="9" name="Title 1"/>
          <p:cNvSpPr>
            <a:spLocks noGrp="1"/>
          </p:cNvSpPr>
          <p:nvPr>
            <p:ph type="title"/>
          </p:nvPr>
        </p:nvSpPr>
        <p:spPr>
          <a:xfrm>
            <a:off x="457200" y="116632"/>
            <a:ext cx="6997700" cy="1143000"/>
          </a:xfrm>
        </p:spPr>
        <p:txBody>
          <a:bodyPr>
            <a:normAutofit/>
          </a:bodyPr>
          <a:lstStyle/>
          <a:p>
            <a:r>
              <a:rPr lang="en-GB" sz="2800" dirty="0"/>
              <a:t>Trust in charity by size – sub-groups</a:t>
            </a:r>
          </a:p>
        </p:txBody>
      </p:sp>
      <p:sp>
        <p:nvSpPr>
          <p:cNvPr id="8" name="Text Box 4"/>
          <p:cNvSpPr txBox="1">
            <a:spLocks noChangeArrowheads="1"/>
          </p:cNvSpPr>
          <p:nvPr/>
        </p:nvSpPr>
        <p:spPr bwMode="auto">
          <a:xfrm>
            <a:off x="0" y="6093297"/>
            <a:ext cx="7164288" cy="553998"/>
          </a:xfrm>
          <a:prstGeom prst="rect">
            <a:avLst/>
          </a:prstGeom>
          <a:noFill/>
          <a:ln w="9525">
            <a:noFill/>
            <a:miter lim="800000"/>
            <a:headEnd/>
            <a:tailEnd/>
          </a:ln>
          <a:effectLst/>
        </p:spPr>
        <p:txBody>
          <a:bodyPr wrap="square">
            <a:spAutoFit/>
          </a:bodyPr>
          <a:lstStyle/>
          <a:p>
            <a:r>
              <a:rPr lang="en-GB" sz="1000" dirty="0" smtClean="0"/>
              <a:t>Q6b-e. Now thinking about how much trust and confidence you have in LOCAL/SCOTTISH NATIONAL/UK NATIONAL /INTERNATIONAL charities, on a scale of 0 to 10 where 10 means you trust them completely and 0 means you don’t trust them at all, how much trust and confidence do you have in local charities?</a:t>
            </a:r>
            <a:endParaRPr lang="en-US" sz="1000" dirty="0"/>
          </a:p>
        </p:txBody>
      </p:sp>
    </p:spTree>
    <p:extLst>
      <p:ext uri="{BB962C8B-B14F-4D97-AF65-F5344CB8AC3E}">
        <p14:creationId xmlns:p14="http://schemas.microsoft.com/office/powerpoint/2010/main" xmlns="" val="3225624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Trust in charities</a:t>
            </a:r>
            <a:endParaRPr lang="en-GB" sz="2800" dirty="0"/>
          </a:p>
        </p:txBody>
      </p:sp>
      <p:sp>
        <p:nvSpPr>
          <p:cNvPr id="3" name="Content Placeholder 2"/>
          <p:cNvSpPr>
            <a:spLocks noGrp="1"/>
          </p:cNvSpPr>
          <p:nvPr>
            <p:ph idx="1"/>
          </p:nvPr>
        </p:nvSpPr>
        <p:spPr>
          <a:xfrm>
            <a:off x="457200" y="1080265"/>
            <a:ext cx="4105275" cy="5091933"/>
          </a:xfrm>
        </p:spPr>
        <p:txBody>
          <a:bodyPr>
            <a:noAutofit/>
          </a:bodyPr>
          <a:lstStyle/>
          <a:p>
            <a:pPr>
              <a:spcBef>
                <a:spcPts val="0"/>
              </a:spcBef>
              <a:buNone/>
            </a:pPr>
            <a:r>
              <a:rPr lang="en-GB" sz="1500" b="1" dirty="0" smtClean="0"/>
              <a:t>Builds trust</a:t>
            </a:r>
          </a:p>
          <a:p>
            <a:pPr>
              <a:spcBef>
                <a:spcPts val="0"/>
              </a:spcBef>
            </a:pPr>
            <a:r>
              <a:rPr lang="en-GB" sz="1500" i="1" dirty="0" smtClean="0"/>
              <a:t>Knowing where the money goes</a:t>
            </a:r>
          </a:p>
          <a:p>
            <a:pPr>
              <a:spcBef>
                <a:spcPts val="0"/>
              </a:spcBef>
            </a:pPr>
            <a:r>
              <a:rPr lang="en-GB" sz="1500" i="1" dirty="0" smtClean="0"/>
              <a:t>Seeing evidence of where money goes </a:t>
            </a:r>
          </a:p>
          <a:p>
            <a:pPr>
              <a:spcBef>
                <a:spcPts val="0"/>
              </a:spcBef>
            </a:pPr>
            <a:r>
              <a:rPr lang="en-GB" sz="1500" i="1" dirty="0" smtClean="0"/>
              <a:t>Having contact with a charity</a:t>
            </a:r>
          </a:p>
          <a:p>
            <a:pPr>
              <a:spcBef>
                <a:spcPts val="0"/>
              </a:spcBef>
            </a:pPr>
            <a:r>
              <a:rPr lang="en-GB" sz="1500" i="1" dirty="0" smtClean="0"/>
              <a:t>Positive word of mouth</a:t>
            </a:r>
          </a:p>
          <a:p>
            <a:pPr>
              <a:spcBef>
                <a:spcPts val="0"/>
              </a:spcBef>
            </a:pPr>
            <a:r>
              <a:rPr lang="en-GB" sz="1500" i="1" dirty="0" smtClean="0"/>
              <a:t>Feeling that giving to charity is ‘up to them’ – donor making the first contact</a:t>
            </a:r>
          </a:p>
          <a:p>
            <a:pPr>
              <a:spcBef>
                <a:spcPts val="0"/>
              </a:spcBef>
            </a:pPr>
            <a:r>
              <a:rPr lang="en-GB" sz="1500" i="1" dirty="0" smtClean="0"/>
              <a:t>Familiarity with the charity brand</a:t>
            </a:r>
          </a:p>
          <a:p>
            <a:pPr>
              <a:spcBef>
                <a:spcPts val="0"/>
              </a:spcBef>
            </a:pPr>
            <a:r>
              <a:rPr lang="en-GB" sz="1500" i="1" dirty="0" smtClean="0"/>
              <a:t>Being registered as a charity</a:t>
            </a:r>
          </a:p>
          <a:p>
            <a:pPr>
              <a:spcBef>
                <a:spcPts val="0"/>
              </a:spcBef>
            </a:pPr>
            <a:r>
              <a:rPr lang="en-GB" sz="1500" i="1" dirty="0" smtClean="0"/>
              <a:t>TV exposure</a:t>
            </a:r>
          </a:p>
          <a:p>
            <a:pPr>
              <a:spcBef>
                <a:spcPts val="0"/>
              </a:spcBef>
            </a:pPr>
            <a:r>
              <a:rPr lang="en-GB" sz="1500" i="1" dirty="0" smtClean="0"/>
              <a:t>Positive marketing</a:t>
            </a:r>
          </a:p>
          <a:p>
            <a:pPr>
              <a:spcBef>
                <a:spcPts val="0"/>
              </a:spcBef>
            </a:pPr>
            <a:r>
              <a:rPr lang="en-GB" sz="1500" i="1" dirty="0" smtClean="0"/>
              <a:t>Staying in touch with donors (e.g. newsletters) but respecting how much they have chosen to give</a:t>
            </a:r>
          </a:p>
          <a:p>
            <a:pPr>
              <a:spcBef>
                <a:spcPts val="0"/>
              </a:spcBef>
            </a:pPr>
            <a:r>
              <a:rPr lang="en-GB" sz="1500" i="1" dirty="0" smtClean="0"/>
              <a:t>Providing a no obligation service (e.g. bag packing)</a:t>
            </a:r>
          </a:p>
          <a:p>
            <a:pPr>
              <a:spcBef>
                <a:spcPts val="0"/>
              </a:spcBef>
            </a:pPr>
            <a:r>
              <a:rPr lang="en-GB" sz="1500" i="1" dirty="0" smtClean="0"/>
              <a:t>Requests for donations for goods rather than money (donors know that it will be used for the cause)</a:t>
            </a:r>
            <a:endParaRPr lang="en-GB" sz="1500" i="1"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48</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
        <p:nvSpPr>
          <p:cNvPr id="6" name="Content Placeholder 2"/>
          <p:cNvSpPr txBox="1">
            <a:spLocks/>
          </p:cNvSpPr>
          <p:nvPr/>
        </p:nvSpPr>
        <p:spPr>
          <a:xfrm>
            <a:off x="4705350" y="1082863"/>
            <a:ext cx="4105275" cy="45974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Aft>
                <a:spcPts val="0"/>
              </a:spcAft>
              <a:buClrTx/>
              <a:buSzTx/>
              <a:buFont typeface="Arial" pitchFamily="34" charset="0"/>
              <a:buNone/>
              <a:tabLst/>
              <a:defRPr/>
            </a:pPr>
            <a:r>
              <a:rPr kumimoji="0" lang="en-GB" sz="1500" b="1" i="0" u="none" strike="noStrike" kern="1200" cap="none" spc="0" normalizeH="0" baseline="0" noProof="0" dirty="0" smtClean="0">
                <a:ln>
                  <a:noFill/>
                </a:ln>
                <a:effectLst/>
                <a:uLnTx/>
                <a:uFillTx/>
              </a:rPr>
              <a:t>Breaks trust</a:t>
            </a:r>
          </a:p>
          <a:p>
            <a:pPr marL="342900" lvl="0" indent="-342900">
              <a:buFont typeface="Arial" pitchFamily="34" charset="0"/>
              <a:buChar char="•"/>
              <a:defRPr/>
            </a:pPr>
            <a:r>
              <a:rPr lang="en-GB" sz="1500" i="1" dirty="0" smtClean="0"/>
              <a:t>Aggressive</a:t>
            </a:r>
            <a:r>
              <a:rPr lang="en-GB" sz="1500" i="1" dirty="0"/>
              <a:t>, persistent or under-handed </a:t>
            </a:r>
            <a:r>
              <a:rPr lang="en-GB" sz="1500" i="1" dirty="0" smtClean="0"/>
              <a:t>fundraising</a:t>
            </a:r>
          </a:p>
          <a:p>
            <a:pPr marL="342900" lvl="0" indent="-342900">
              <a:buFont typeface="Arial" pitchFamily="34" charset="0"/>
              <a:buChar char="•"/>
              <a:defRPr/>
            </a:pPr>
            <a:r>
              <a:rPr lang="en-GB" sz="1500" i="1" dirty="0" smtClean="0"/>
              <a:t>Emotionally manipulative advertising</a:t>
            </a:r>
            <a:endParaRPr kumimoji="0" lang="en-GB" sz="1500" b="0" i="1"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GB" sz="1500" b="0" i="1" u="none" strike="noStrike" kern="1200" cap="none" spc="0" normalizeH="0" baseline="0" noProof="0" dirty="0" smtClean="0">
                <a:ln>
                  <a:noFill/>
                </a:ln>
                <a:effectLst/>
                <a:uLnTx/>
                <a:uFillTx/>
              </a:rPr>
              <a:t>Chief execs high salary</a:t>
            </a: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GB" sz="1500" b="0" i="1" u="none" strike="noStrike" kern="1200" cap="none" spc="0" normalizeH="0" baseline="0" noProof="0" dirty="0" smtClean="0">
                <a:ln>
                  <a:noFill/>
                </a:ln>
                <a:effectLst/>
                <a:uLnTx/>
                <a:uFillTx/>
              </a:rPr>
              <a:t>Money spent on admin</a:t>
            </a: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lang="en-GB" sz="1500" i="1" dirty="0" smtClean="0"/>
              <a:t>Charities that don’t demonstrate any improvement (e.g. international aid)</a:t>
            </a: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GB" sz="1500" b="0" i="1" u="none" strike="noStrike" kern="1200" cap="none" spc="0" normalizeH="0" baseline="0" noProof="0" dirty="0" smtClean="0">
                <a:ln>
                  <a:noFill/>
                </a:ln>
                <a:effectLst/>
                <a:uLnTx/>
                <a:uFillTx/>
              </a:rPr>
              <a:t>Reports of dishonesty</a:t>
            </a: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GB" sz="1500" b="0" i="1" u="none" strike="noStrike" kern="1200" cap="none" spc="0" normalizeH="0" baseline="0" noProof="0" dirty="0" smtClean="0">
                <a:ln>
                  <a:noFill/>
                </a:ln>
                <a:effectLst/>
                <a:uLnTx/>
                <a:uFillTx/>
              </a:rPr>
              <a:t>Being asked to increase regular donations</a:t>
            </a: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lang="en-GB" sz="1500" i="1" noProof="0" dirty="0" smtClean="0"/>
              <a:t>Small charities that donors have not heard of</a:t>
            </a:r>
            <a:endParaRPr kumimoji="0" lang="en-GB" sz="1500" b="0" i="1"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lang="en-GB" sz="1500" i="1" dirty="0" smtClean="0"/>
              <a:t>W</a:t>
            </a:r>
            <a:r>
              <a:rPr kumimoji="0" lang="en-GB" sz="1500" b="0" i="1" u="none" strike="noStrike" kern="1200" cap="none" spc="0" normalizeH="0" baseline="0" noProof="0" dirty="0" err="1" smtClean="0">
                <a:ln>
                  <a:noFill/>
                </a:ln>
                <a:effectLst/>
                <a:uLnTx/>
                <a:uFillTx/>
              </a:rPr>
              <a:t>asting</a:t>
            </a:r>
            <a:r>
              <a:rPr kumimoji="0" lang="en-GB" sz="1500" b="0" i="1" u="none" strike="noStrike" kern="1200" cap="none" spc="0" normalizeH="0" baseline="0" noProof="0" dirty="0" smtClean="0">
                <a:ln>
                  <a:noFill/>
                </a:ln>
                <a:effectLst/>
                <a:uLnTx/>
                <a:uFillTx/>
              </a:rPr>
              <a:t> money on gimmicky gifts or marketing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500" b="0" i="1"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xmlns="" val="1831785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179512" y="1268760"/>
          <a:ext cx="8964488" cy="4308475"/>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49</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Ways of increasing levels of trust</a:t>
            </a:r>
            <a:endParaRPr lang="en-GB" sz="2800" i="1" dirty="0"/>
          </a:p>
        </p:txBody>
      </p:sp>
      <p:sp>
        <p:nvSpPr>
          <p:cNvPr id="455684" name="Text Box 4"/>
          <p:cNvSpPr txBox="1">
            <a:spLocks noChangeArrowheads="1"/>
          </p:cNvSpPr>
          <p:nvPr/>
        </p:nvSpPr>
        <p:spPr bwMode="auto">
          <a:xfrm>
            <a:off x="0" y="6393963"/>
            <a:ext cx="6479754" cy="553998"/>
          </a:xfrm>
          <a:prstGeom prst="rect">
            <a:avLst/>
          </a:prstGeom>
          <a:noFill/>
          <a:ln w="9525">
            <a:noFill/>
            <a:miter lim="800000"/>
            <a:headEnd/>
            <a:tailEnd/>
          </a:ln>
          <a:effectLst/>
        </p:spPr>
        <p:txBody>
          <a:bodyPr wrap="square">
            <a:spAutoFit/>
          </a:bodyPr>
          <a:lstStyle/>
          <a:p>
            <a:r>
              <a:rPr lang="en-GB" sz="1200" dirty="0" smtClean="0"/>
              <a:t>Q7a. To what degree would the following increase your level of trust in a Scottish charity?</a:t>
            </a:r>
            <a:endParaRPr lang="en-US" sz="1200" dirty="0" smtClean="0"/>
          </a:p>
          <a:p>
            <a:pPr>
              <a:spcBef>
                <a:spcPct val="50000"/>
              </a:spcBef>
            </a:pPr>
            <a:endParaRPr lang="en-US" sz="1200"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1,010</a:t>
            </a:r>
            <a:endParaRPr lang="en-GB" sz="1200" dirty="0"/>
          </a:p>
        </p:txBody>
      </p:sp>
      <p:sp>
        <p:nvSpPr>
          <p:cNvPr id="9" name="Rounded Rectangle 8"/>
          <p:cNvSpPr/>
          <p:nvPr/>
        </p:nvSpPr>
        <p:spPr>
          <a:xfrm>
            <a:off x="285751" y="5550793"/>
            <a:ext cx="8562974" cy="817245"/>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As in 2014, Knowing how much money goes to good causes was the most popular of the suggested strategies for increasing trust in Scottish charities. This was again followed by having evidence of what is achieved and knowing the organisation is fully regulated. In 2016, there was a little extra traction for the idea of open access to accounts.</a:t>
            </a:r>
            <a:endParaRPr lang="en-GB" sz="1400" dirty="0">
              <a:solidFill>
                <a:schemeClr val="tx1"/>
              </a:solidFill>
            </a:endParaRPr>
          </a:p>
        </p:txBody>
      </p:sp>
      <p:sp>
        <p:nvSpPr>
          <p:cNvPr id="10" name="TextBox 9"/>
          <p:cNvSpPr txBox="1"/>
          <p:nvPr/>
        </p:nvSpPr>
        <p:spPr>
          <a:xfrm>
            <a:off x="7805484" y="1987999"/>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4.34</a:t>
            </a:r>
          </a:p>
        </p:txBody>
      </p:sp>
      <p:sp>
        <p:nvSpPr>
          <p:cNvPr id="11" name="TextBox 10"/>
          <p:cNvSpPr txBox="1"/>
          <p:nvPr/>
        </p:nvSpPr>
        <p:spPr>
          <a:xfrm>
            <a:off x="7835427" y="1097180"/>
            <a:ext cx="103842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Mean score</a:t>
            </a:r>
          </a:p>
          <a:p>
            <a:pPr algn="ctr"/>
            <a:r>
              <a:rPr lang="en-GB" sz="1400" dirty="0" smtClean="0"/>
              <a:t>(1 to 5)</a:t>
            </a:r>
          </a:p>
        </p:txBody>
      </p:sp>
      <p:sp>
        <p:nvSpPr>
          <p:cNvPr id="12" name="TextBox 11"/>
          <p:cNvSpPr txBox="1"/>
          <p:nvPr/>
        </p:nvSpPr>
        <p:spPr>
          <a:xfrm>
            <a:off x="8458640" y="1987995"/>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4.29</a:t>
            </a:r>
          </a:p>
        </p:txBody>
      </p:sp>
      <p:sp>
        <p:nvSpPr>
          <p:cNvPr id="13" name="TextBox 12"/>
          <p:cNvSpPr txBox="1"/>
          <p:nvPr/>
        </p:nvSpPr>
        <p:spPr>
          <a:xfrm>
            <a:off x="7793122" y="1661415"/>
            <a:ext cx="550152"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2016</a:t>
            </a:r>
          </a:p>
        </p:txBody>
      </p:sp>
      <p:sp>
        <p:nvSpPr>
          <p:cNvPr id="14" name="TextBox 13"/>
          <p:cNvSpPr txBox="1"/>
          <p:nvPr/>
        </p:nvSpPr>
        <p:spPr>
          <a:xfrm>
            <a:off x="8424510" y="1650529"/>
            <a:ext cx="550152"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2014</a:t>
            </a:r>
          </a:p>
        </p:txBody>
      </p:sp>
      <p:sp>
        <p:nvSpPr>
          <p:cNvPr id="17" name="TextBox 16"/>
          <p:cNvSpPr txBox="1"/>
          <p:nvPr/>
        </p:nvSpPr>
        <p:spPr>
          <a:xfrm>
            <a:off x="7805480" y="2586725"/>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4.16</a:t>
            </a:r>
          </a:p>
        </p:txBody>
      </p:sp>
      <p:sp>
        <p:nvSpPr>
          <p:cNvPr id="18" name="TextBox 17"/>
          <p:cNvSpPr txBox="1"/>
          <p:nvPr/>
        </p:nvSpPr>
        <p:spPr>
          <a:xfrm>
            <a:off x="8458636" y="2586721"/>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4.16</a:t>
            </a:r>
          </a:p>
        </p:txBody>
      </p:sp>
      <p:sp>
        <p:nvSpPr>
          <p:cNvPr id="20" name="TextBox 19"/>
          <p:cNvSpPr txBox="1"/>
          <p:nvPr/>
        </p:nvSpPr>
        <p:spPr>
          <a:xfrm>
            <a:off x="7805480" y="3795071"/>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3.90</a:t>
            </a:r>
          </a:p>
        </p:txBody>
      </p:sp>
      <p:sp>
        <p:nvSpPr>
          <p:cNvPr id="21" name="TextBox 20"/>
          <p:cNvSpPr txBox="1"/>
          <p:nvPr/>
        </p:nvSpPr>
        <p:spPr>
          <a:xfrm>
            <a:off x="8458636" y="3795067"/>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3.73</a:t>
            </a:r>
          </a:p>
        </p:txBody>
      </p:sp>
      <p:sp>
        <p:nvSpPr>
          <p:cNvPr id="22" name="TextBox 21"/>
          <p:cNvSpPr txBox="1"/>
          <p:nvPr/>
        </p:nvSpPr>
        <p:spPr>
          <a:xfrm>
            <a:off x="7805476" y="3185451"/>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4.01</a:t>
            </a:r>
          </a:p>
        </p:txBody>
      </p:sp>
      <p:sp>
        <p:nvSpPr>
          <p:cNvPr id="23" name="TextBox 22"/>
          <p:cNvSpPr txBox="1"/>
          <p:nvPr/>
        </p:nvSpPr>
        <p:spPr>
          <a:xfrm>
            <a:off x="8458632" y="3185447"/>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3.94</a:t>
            </a:r>
          </a:p>
        </p:txBody>
      </p:sp>
      <p:sp>
        <p:nvSpPr>
          <p:cNvPr id="24" name="TextBox 23"/>
          <p:cNvSpPr txBox="1"/>
          <p:nvPr/>
        </p:nvSpPr>
        <p:spPr>
          <a:xfrm>
            <a:off x="7805476" y="5014299"/>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3.71</a:t>
            </a:r>
          </a:p>
        </p:txBody>
      </p:sp>
      <p:sp>
        <p:nvSpPr>
          <p:cNvPr id="25" name="TextBox 24"/>
          <p:cNvSpPr txBox="1"/>
          <p:nvPr/>
        </p:nvSpPr>
        <p:spPr>
          <a:xfrm>
            <a:off x="8458632" y="5014295"/>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3.63</a:t>
            </a:r>
          </a:p>
        </p:txBody>
      </p:sp>
      <p:sp>
        <p:nvSpPr>
          <p:cNvPr id="26" name="TextBox 25"/>
          <p:cNvSpPr txBox="1"/>
          <p:nvPr/>
        </p:nvSpPr>
        <p:spPr>
          <a:xfrm>
            <a:off x="7805472" y="4404679"/>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3.80</a:t>
            </a:r>
          </a:p>
        </p:txBody>
      </p:sp>
      <p:sp>
        <p:nvSpPr>
          <p:cNvPr id="27" name="TextBox 26"/>
          <p:cNvSpPr txBox="1"/>
          <p:nvPr/>
        </p:nvSpPr>
        <p:spPr>
          <a:xfrm>
            <a:off x="8458628" y="4404675"/>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3.72</a:t>
            </a:r>
          </a:p>
        </p:txBody>
      </p:sp>
      <p:sp>
        <p:nvSpPr>
          <p:cNvPr id="28" name="Up Arrow 27"/>
          <p:cNvSpPr/>
          <p:nvPr/>
        </p:nvSpPr>
        <p:spPr>
          <a:xfrm>
            <a:off x="8243891" y="3857615"/>
            <a:ext cx="114302" cy="17145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for interpretation</a:t>
            </a:r>
            <a:endParaRPr lang="en-GB" dirty="0"/>
          </a:p>
        </p:txBody>
      </p:sp>
      <p:sp>
        <p:nvSpPr>
          <p:cNvPr id="3" name="Content Placeholder 2"/>
          <p:cNvSpPr>
            <a:spLocks noGrp="1"/>
          </p:cNvSpPr>
          <p:nvPr>
            <p:ph idx="1"/>
          </p:nvPr>
        </p:nvSpPr>
        <p:spPr>
          <a:xfrm>
            <a:off x="457200" y="922093"/>
            <a:ext cx="8229600" cy="5280123"/>
          </a:xfrm>
        </p:spPr>
        <p:txBody>
          <a:bodyPr>
            <a:noAutofit/>
          </a:bodyPr>
          <a:lstStyle/>
          <a:p>
            <a:pPr lvl="0" algn="just">
              <a:spcBef>
                <a:spcPts val="0"/>
              </a:spcBef>
            </a:pPr>
            <a:r>
              <a:rPr lang="en-GB" sz="1300" dirty="0" smtClean="0"/>
              <a:t>Where differences between years and/or subgroups have been highlighted, they have been tested to ensure that those differences are statistically significant. Year on year differences have only been highlighted between 2014 and 2016.</a:t>
            </a:r>
          </a:p>
          <a:p>
            <a:pPr marL="0" lvl="0" indent="0" algn="just">
              <a:spcBef>
                <a:spcPts val="0"/>
              </a:spcBef>
              <a:buNone/>
            </a:pPr>
            <a:r>
              <a:rPr lang="en-GB" sz="1300" dirty="0" smtClean="0"/>
              <a:t> </a:t>
            </a:r>
          </a:p>
          <a:p>
            <a:pPr lvl="0" algn="just">
              <a:spcBef>
                <a:spcPts val="0"/>
              </a:spcBef>
            </a:pPr>
            <a:r>
              <a:rPr lang="en-US" sz="1300" dirty="0" smtClean="0"/>
              <a:t>On figures </a:t>
            </a:r>
            <a:r>
              <a:rPr lang="en-US" sz="1300" smtClean="0"/>
              <a:t>and tables, </a:t>
            </a:r>
            <a:r>
              <a:rPr lang="en-US" sz="1300" dirty="0" smtClean="0"/>
              <a:t>significant </a:t>
            </a:r>
            <a:r>
              <a:rPr lang="en-US" sz="1300" dirty="0"/>
              <a:t>increases have been circled in green or highlighted with a green arrow. Significant decreases have been circled in red or highlighted with a red </a:t>
            </a:r>
            <a:r>
              <a:rPr lang="en-US" sz="1300" dirty="0" smtClean="0"/>
              <a:t>arrow.</a:t>
            </a:r>
            <a:endParaRPr lang="en-GB" sz="1300" dirty="0" smtClean="0"/>
          </a:p>
          <a:p>
            <a:pPr lvl="0" algn="just">
              <a:spcBef>
                <a:spcPts val="0"/>
              </a:spcBef>
            </a:pPr>
            <a:endParaRPr lang="en-GB" sz="1300" dirty="0" smtClean="0"/>
          </a:p>
          <a:p>
            <a:pPr lvl="0" algn="just">
              <a:spcBef>
                <a:spcPts val="0"/>
              </a:spcBef>
            </a:pPr>
            <a:r>
              <a:rPr lang="en-GB" sz="1300" dirty="0" smtClean="0"/>
              <a:t>Significance testing is a statistical tool for reducing the chance that random natural fluctuations in the data are reported as true findings. According to market research industry standard, a difference is deemed statistically significant if there is less than a 5% chance that it could be a false positive.</a:t>
            </a:r>
          </a:p>
          <a:p>
            <a:pPr lvl="0" algn="just">
              <a:spcBef>
                <a:spcPts val="0"/>
              </a:spcBef>
            </a:pPr>
            <a:endParaRPr lang="en-GB" sz="1300" dirty="0" smtClean="0"/>
          </a:p>
          <a:p>
            <a:pPr lvl="0" algn="just">
              <a:spcBef>
                <a:spcPts val="0"/>
              </a:spcBef>
            </a:pPr>
            <a:r>
              <a:rPr lang="en-GB" sz="1300" dirty="0" smtClean="0"/>
              <a:t>For the purpose of clarity, not all statistically significant differences between subgroups have been highlighted. Full data tables that highlight all statistically significant differences between subgroups will be provided at alongside this report.</a:t>
            </a:r>
          </a:p>
          <a:p>
            <a:pPr lvl="0" algn="just">
              <a:spcBef>
                <a:spcPts val="0"/>
              </a:spcBef>
            </a:pPr>
            <a:endParaRPr lang="en-GB" sz="1300" dirty="0" smtClean="0"/>
          </a:p>
          <a:p>
            <a:pPr lvl="0" algn="just">
              <a:spcBef>
                <a:spcPts val="0"/>
              </a:spcBef>
            </a:pPr>
            <a:r>
              <a:rPr lang="en-GB" sz="1300" dirty="0" smtClean="0"/>
              <a:t>In 2014, the survey method for this research was moved from a face-to-face to an online platform. Whilst every effort was made to ensure that comparability between the results was retained, it should be noted that different methods can cause subtle changes in the data collection. This affects comparisons of 2011 data to following years. </a:t>
            </a:r>
          </a:p>
          <a:p>
            <a:pPr lvl="0" algn="just">
              <a:spcBef>
                <a:spcPts val="0"/>
              </a:spcBef>
            </a:pPr>
            <a:endParaRPr lang="en-GB" sz="1300" dirty="0" smtClean="0"/>
          </a:p>
          <a:p>
            <a:pPr lvl="0" algn="just">
              <a:spcBef>
                <a:spcPts val="0"/>
              </a:spcBef>
            </a:pPr>
            <a:r>
              <a:rPr lang="en-GB" sz="1300" dirty="0" smtClean="0"/>
              <a:t>Most notably, as it is an anonymous survey method, online surveys allow respondents to provide critical responses without a misplaced fear of offence to an interviewer. As such, this can lead to a more realistic but negative response to questions.</a:t>
            </a:r>
          </a:p>
          <a:p>
            <a:pPr lvl="0" algn="just">
              <a:spcBef>
                <a:spcPts val="0"/>
              </a:spcBef>
            </a:pPr>
            <a:endParaRPr lang="en-GB" sz="1300" dirty="0" smtClean="0"/>
          </a:p>
          <a:p>
            <a:pPr lvl="0" algn="just">
              <a:spcBef>
                <a:spcPts val="0"/>
              </a:spcBef>
            </a:pPr>
            <a:r>
              <a:rPr lang="en-GB" sz="1300" dirty="0" smtClean="0"/>
              <a:t>Due to rounding, the sum of responses may in some cases exceed or fall short of 100%. </a:t>
            </a:r>
          </a:p>
          <a:p>
            <a:pPr lvl="0" algn="just">
              <a:spcBef>
                <a:spcPts val="0"/>
              </a:spcBef>
            </a:pPr>
            <a:endParaRPr lang="en-GB" sz="1300" dirty="0" smtClean="0"/>
          </a:p>
          <a:p>
            <a:pPr lvl="0" algn="just">
              <a:spcBef>
                <a:spcPts val="0"/>
              </a:spcBef>
            </a:pPr>
            <a:r>
              <a:rPr lang="en-GB" sz="1300" dirty="0" smtClean="0"/>
              <a:t>The sum of multi-coded or open ended responses will usually exceed 100%, except in those cases in which responses below a certain percentage have been excluded.</a:t>
            </a:r>
          </a:p>
          <a:p>
            <a:pPr lvl="0" algn="just">
              <a:spcBef>
                <a:spcPts val="0"/>
              </a:spcBef>
            </a:pPr>
            <a:endParaRPr lang="en-GB" sz="1300" dirty="0"/>
          </a:p>
          <a:p>
            <a:pPr lvl="0" algn="just">
              <a:spcBef>
                <a:spcPts val="0"/>
              </a:spcBef>
            </a:pPr>
            <a:r>
              <a:rPr lang="en-GB" sz="1300" dirty="0" smtClean="0"/>
              <a:t>Qualitative findings are marked with the following label.             </a:t>
            </a:r>
            <a:endParaRPr lang="en-GB" sz="1300" dirty="0"/>
          </a:p>
        </p:txBody>
      </p:sp>
      <p:sp>
        <p:nvSpPr>
          <p:cNvPr id="4" name="Slide Number Placeholder 3"/>
          <p:cNvSpPr>
            <a:spLocks noGrp="1"/>
          </p:cNvSpPr>
          <p:nvPr>
            <p:ph type="sldNum" sz="quarter" idx="15"/>
          </p:nvPr>
        </p:nvSpPr>
        <p:spPr/>
        <p:txBody>
          <a:bodyPr/>
          <a:lstStyle/>
          <a:p>
            <a:fld id="{AA49D0B1-4015-47B1-AA93-86824F055D44}" type="slidenum">
              <a:rPr lang="en-GB" smtClean="0">
                <a:solidFill>
                  <a:schemeClr val="tx1"/>
                </a:solidFill>
              </a:rPr>
              <a:pPr/>
              <a:t>5</a:t>
            </a:fld>
            <a:endParaRPr lang="en-GB"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4858186" y="6337862"/>
            <a:ext cx="483096" cy="361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Building trust – sub-groups</a:t>
            </a:r>
            <a:endParaRPr lang="en-GB" sz="2800" dirty="0"/>
          </a:p>
        </p:txBody>
      </p:sp>
      <p:sp>
        <p:nvSpPr>
          <p:cNvPr id="6" name="Slide Number Placeholder 5"/>
          <p:cNvSpPr>
            <a:spLocks noGrp="1"/>
          </p:cNvSpPr>
          <p:nvPr>
            <p:ph type="sldNum" sz="quarter" idx="15"/>
          </p:nvPr>
        </p:nvSpPr>
        <p:spPr>
          <a:xfrm>
            <a:off x="7124185" y="6765398"/>
            <a:ext cx="2133600" cy="365125"/>
          </a:xfrm>
        </p:spPr>
        <p:txBody>
          <a:bodyPr/>
          <a:lstStyle/>
          <a:p>
            <a:fld id="{AA49D0B1-4015-47B1-AA93-86824F055D44}" type="slidenum">
              <a:rPr lang="en-GB" smtClean="0"/>
              <a:pPr/>
              <a:t>50</a:t>
            </a:fld>
            <a:endParaRPr lang="en-GB"/>
          </a:p>
        </p:txBody>
      </p:sp>
      <p:sp>
        <p:nvSpPr>
          <p:cNvPr id="18" name="Content Placeholder 2"/>
          <p:cNvSpPr>
            <a:spLocks noGrp="1"/>
          </p:cNvSpPr>
          <p:nvPr>
            <p:ph idx="1"/>
          </p:nvPr>
        </p:nvSpPr>
        <p:spPr>
          <a:xfrm>
            <a:off x="457200" y="850900"/>
            <a:ext cx="8229600" cy="5408232"/>
          </a:xfrm>
        </p:spPr>
        <p:txBody>
          <a:bodyPr>
            <a:normAutofit fontScale="92500" lnSpcReduction="10000"/>
          </a:bodyPr>
          <a:lstStyle/>
          <a:p>
            <a:pPr algn="just">
              <a:buNone/>
            </a:pPr>
            <a:r>
              <a:rPr lang="en-GB" sz="1500" b="1" dirty="0" smtClean="0"/>
              <a:t>Gender</a:t>
            </a:r>
          </a:p>
          <a:p>
            <a:pPr algn="just"/>
            <a:r>
              <a:rPr lang="en-GB" sz="1500" dirty="0" smtClean="0"/>
              <a:t>Women were more likely than men to feel that a badge verifying a charity’s status (women mean score 3.81, men 3.61) and seeing evidence of what a charity has achieved (women 4.26, men 4.05) increased their trust in charity.</a:t>
            </a:r>
          </a:p>
          <a:p>
            <a:pPr marL="0" indent="0" algn="just">
              <a:buNone/>
            </a:pPr>
            <a:endParaRPr lang="en-GB" sz="1500" dirty="0" smtClean="0"/>
          </a:p>
          <a:p>
            <a:pPr algn="just">
              <a:buNone/>
            </a:pPr>
            <a:r>
              <a:rPr lang="en-GB" sz="1500" b="1" dirty="0"/>
              <a:t>Awareness of OSCR</a:t>
            </a:r>
          </a:p>
          <a:p>
            <a:pPr algn="just"/>
            <a:r>
              <a:rPr lang="en-GB" sz="1500" dirty="0"/>
              <a:t>Those aware of OSCR were more likely than those not aware to feel that a badge verifying a charity’s status (aware mean score 3.89, not aware 3.66) and seeing evidence of what a charity has achieved (aware mean score 4.30, not aware 4.12) increased their trust in charity.</a:t>
            </a:r>
          </a:p>
          <a:p>
            <a:pPr marL="0" indent="0" algn="just">
              <a:buNone/>
            </a:pPr>
            <a:endParaRPr lang="en-GB" sz="1500" dirty="0"/>
          </a:p>
          <a:p>
            <a:pPr algn="just">
              <a:buNone/>
            </a:pPr>
            <a:r>
              <a:rPr lang="en-GB" sz="1500" b="1" dirty="0"/>
              <a:t>Contact with charity</a:t>
            </a:r>
          </a:p>
          <a:p>
            <a:pPr algn="just"/>
            <a:r>
              <a:rPr lang="en-GB" sz="1500" dirty="0"/>
              <a:t>Those who had contact with a charity were more likely than those who did not to </a:t>
            </a:r>
            <a:r>
              <a:rPr lang="en-GB" sz="1500" dirty="0" smtClean="0"/>
              <a:t>feel:</a:t>
            </a:r>
          </a:p>
          <a:p>
            <a:pPr lvl="1" algn="just"/>
            <a:r>
              <a:rPr lang="en-GB" sz="1400" dirty="0" smtClean="0"/>
              <a:t> </a:t>
            </a:r>
            <a:r>
              <a:rPr lang="en-GB" sz="1400" dirty="0"/>
              <a:t>that a badge verifying a charity’s status increased their trust in </a:t>
            </a:r>
            <a:r>
              <a:rPr lang="en-GB" sz="1400" dirty="0" smtClean="0"/>
              <a:t>charity </a:t>
            </a:r>
            <a:r>
              <a:rPr lang="en-GB" sz="1400" dirty="0"/>
              <a:t>(contact 3.86, no contact 3.59) </a:t>
            </a:r>
            <a:r>
              <a:rPr lang="en-GB" sz="1400" dirty="0" smtClean="0"/>
              <a:t> </a:t>
            </a:r>
          </a:p>
          <a:p>
            <a:pPr lvl="1" algn="just"/>
            <a:r>
              <a:rPr lang="en-GB" sz="1400" dirty="0" smtClean="0"/>
              <a:t>seeing </a:t>
            </a:r>
            <a:r>
              <a:rPr lang="en-GB" sz="1400" dirty="0"/>
              <a:t>evidence of what a charity has achieved </a:t>
            </a:r>
            <a:r>
              <a:rPr lang="en-GB" sz="1400" dirty="0" smtClean="0"/>
              <a:t>increased </a:t>
            </a:r>
            <a:r>
              <a:rPr lang="en-GB" sz="1400" dirty="0"/>
              <a:t>their trust in </a:t>
            </a:r>
            <a:r>
              <a:rPr lang="en-GB" sz="1400" dirty="0" smtClean="0"/>
              <a:t>charity </a:t>
            </a:r>
            <a:r>
              <a:rPr lang="en-GB" sz="1400" dirty="0"/>
              <a:t>(contact 4.25, no contact 4.08)</a:t>
            </a:r>
          </a:p>
          <a:p>
            <a:pPr marL="0" indent="0" algn="just">
              <a:buNone/>
            </a:pPr>
            <a:endParaRPr lang="en-GB" sz="1500" dirty="0"/>
          </a:p>
          <a:p>
            <a:pPr algn="just">
              <a:buNone/>
            </a:pPr>
            <a:r>
              <a:rPr lang="en-GB" sz="1500" b="1" dirty="0"/>
              <a:t>Giving to charity</a:t>
            </a:r>
          </a:p>
          <a:p>
            <a:pPr algn="just"/>
            <a:r>
              <a:rPr lang="en-GB" sz="1500" dirty="0"/>
              <a:t>Those who had given to charity in the last year were more likely than those who had not to feel that all of the recommendations would increase their trust in charity.</a:t>
            </a:r>
          </a:p>
          <a:p>
            <a:pPr algn="just"/>
            <a:endParaRPr lang="en-GB" sz="1500" dirty="0"/>
          </a:p>
          <a:p>
            <a:pPr algn="just">
              <a:buNone/>
            </a:pPr>
            <a:r>
              <a:rPr lang="en-GB" sz="1500" b="1" dirty="0"/>
              <a:t>Interest in charity</a:t>
            </a:r>
          </a:p>
          <a:p>
            <a:pPr algn="just"/>
            <a:r>
              <a:rPr lang="en-GB" sz="1500" dirty="0"/>
              <a:t>Those with the highest interest in charity were more likely than those with the lowest interest to feel that all of the recommendations would increase their trust in charity.</a:t>
            </a:r>
          </a:p>
          <a:p>
            <a:pPr marL="0" indent="0" algn="just">
              <a:buNone/>
            </a:pPr>
            <a:endParaRPr lang="en-GB" sz="1500" dirty="0" smtClean="0"/>
          </a:p>
          <a:p>
            <a:pPr marL="0" indent="0" algn="just">
              <a:buNone/>
            </a:pPr>
            <a:endParaRPr lang="en-GB" sz="1500" dirty="0" smtClean="0"/>
          </a:p>
        </p:txBody>
      </p:sp>
      <p:sp>
        <p:nvSpPr>
          <p:cNvPr id="7" name="Text Box 4"/>
          <p:cNvSpPr txBox="1">
            <a:spLocks noChangeArrowheads="1"/>
          </p:cNvSpPr>
          <p:nvPr/>
        </p:nvSpPr>
        <p:spPr bwMode="auto">
          <a:xfrm>
            <a:off x="0" y="6393963"/>
            <a:ext cx="6479754" cy="553998"/>
          </a:xfrm>
          <a:prstGeom prst="rect">
            <a:avLst/>
          </a:prstGeom>
          <a:noFill/>
          <a:ln w="9525">
            <a:noFill/>
            <a:miter lim="800000"/>
            <a:headEnd/>
            <a:tailEnd/>
          </a:ln>
          <a:effectLst/>
        </p:spPr>
        <p:txBody>
          <a:bodyPr wrap="square">
            <a:spAutoFit/>
          </a:bodyPr>
          <a:lstStyle/>
          <a:p>
            <a:r>
              <a:rPr lang="en-GB" sz="1200" dirty="0" smtClean="0"/>
              <a:t>Q7a. To what degree would the following increase your level of trust in a Scottish charity?</a:t>
            </a:r>
            <a:endParaRPr lang="en-US" sz="1200" dirty="0" smtClean="0"/>
          </a:p>
          <a:p>
            <a:pPr>
              <a:spcBef>
                <a:spcPct val="50000"/>
              </a:spcBef>
            </a:pPr>
            <a:endParaRPr lang="en-US" sz="1200" dirty="0"/>
          </a:p>
        </p:txBody>
      </p:sp>
    </p:spTree>
    <p:extLst>
      <p:ext uri="{BB962C8B-B14F-4D97-AF65-F5344CB8AC3E}">
        <p14:creationId xmlns:p14="http://schemas.microsoft.com/office/powerpoint/2010/main" xmlns="" val="551539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mtClean="0"/>
              <a:pPr/>
              <a:t>51</a:t>
            </a:fld>
            <a:endParaRPr lang="en-GB" dirty="0"/>
          </a:p>
        </p:txBody>
      </p:sp>
      <p:sp>
        <p:nvSpPr>
          <p:cNvPr id="5" name="Text Box 4"/>
          <p:cNvSpPr txBox="1">
            <a:spLocks noChangeArrowheads="1"/>
          </p:cNvSpPr>
          <p:nvPr/>
        </p:nvSpPr>
        <p:spPr bwMode="auto">
          <a:xfrm>
            <a:off x="0" y="6256635"/>
            <a:ext cx="7164288" cy="461665"/>
          </a:xfrm>
          <a:prstGeom prst="rect">
            <a:avLst/>
          </a:prstGeom>
          <a:noFill/>
          <a:ln w="9525">
            <a:noFill/>
            <a:miter lim="800000"/>
            <a:headEnd/>
            <a:tailEnd/>
          </a:ln>
          <a:effectLst/>
        </p:spPr>
        <p:txBody>
          <a:bodyPr wrap="square">
            <a:spAutoFit/>
          </a:bodyPr>
          <a:lstStyle/>
          <a:p>
            <a:r>
              <a:rPr lang="en-GB" sz="1200" dirty="0" smtClean="0"/>
              <a:t>Q7b. How important is your trust when it comes to determining how much money, goods or time you choose to donate to a charity?</a:t>
            </a:r>
            <a:endParaRPr lang="en-US" sz="1200" dirty="0"/>
          </a:p>
        </p:txBody>
      </p:sp>
      <p:graphicFrame>
        <p:nvGraphicFramePr>
          <p:cNvPr id="6" name="Object 2"/>
          <p:cNvGraphicFramePr>
            <a:graphicFrameLocks noChangeAspect="1"/>
          </p:cNvGraphicFramePr>
          <p:nvPr/>
        </p:nvGraphicFramePr>
        <p:xfrm>
          <a:off x="251520" y="1268760"/>
          <a:ext cx="8424143" cy="45076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7"/>
          <p:cNvSpPr txBox="1">
            <a:spLocks noChangeArrowheads="1"/>
          </p:cNvSpPr>
          <p:nvPr/>
        </p:nvSpPr>
        <p:spPr bwMode="auto">
          <a:xfrm>
            <a:off x="1366837" y="62670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1,010 </a:t>
            </a:r>
            <a:endParaRPr lang="en-GB" sz="1200" dirty="0"/>
          </a:p>
        </p:txBody>
      </p:sp>
      <p:sp>
        <p:nvSpPr>
          <p:cNvPr id="8" name="Rounded Rectangle 7"/>
          <p:cNvSpPr/>
          <p:nvPr/>
        </p:nvSpPr>
        <p:spPr>
          <a:xfrm>
            <a:off x="468685" y="5162240"/>
            <a:ext cx="8136904" cy="1055608"/>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As in 2014, trust was found to be a critical element in encouraging increased donations from the general public. With 88% of respondents stating that knowing that the charity sector is fully regulated by an independent body contributed somewhat or greatly to their confidence in charities, OSCR plays a central role in supporting generous giving.</a:t>
            </a:r>
            <a:endParaRPr lang="en-GB" sz="1400" dirty="0">
              <a:solidFill>
                <a:schemeClr val="tx1"/>
              </a:solidFill>
            </a:endParaRPr>
          </a:p>
        </p:txBody>
      </p:sp>
      <p:sp>
        <p:nvSpPr>
          <p:cNvPr id="9"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Importance of trust when donating to charity</a:t>
            </a:r>
            <a:endParaRPr lang="en-GB" sz="2800" dirty="0"/>
          </a:p>
        </p:txBody>
      </p:sp>
      <p:sp>
        <p:nvSpPr>
          <p:cNvPr id="11" name="TextBox 10"/>
          <p:cNvSpPr txBox="1"/>
          <p:nvPr/>
        </p:nvSpPr>
        <p:spPr>
          <a:xfrm>
            <a:off x="567103" y="1237361"/>
            <a:ext cx="2190386"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solidFill>
                  <a:schemeClr val="tx1"/>
                </a:solidFill>
              </a:rPr>
              <a:t>81% of respondents said trust was important when it comes to determining how much to donate. This figure is inline with 2014’s findings (83%).</a:t>
            </a:r>
          </a:p>
        </p:txBody>
      </p:sp>
      <p:sp>
        <p:nvSpPr>
          <p:cNvPr id="12" name="Left Brace 11"/>
          <p:cNvSpPr/>
          <p:nvPr/>
        </p:nvSpPr>
        <p:spPr>
          <a:xfrm rot="5400000">
            <a:off x="1464469" y="1735932"/>
            <a:ext cx="414338" cy="2228850"/>
          </a:xfrm>
          <a:prstGeom prst="leftBrace">
            <a:avLst>
              <a:gd name="adj1" fmla="val 8333"/>
              <a:gd name="adj2" fmla="val 48701"/>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997700" cy="1143000"/>
          </a:xfrm>
        </p:spPr>
        <p:txBody>
          <a:bodyPr>
            <a:normAutofit/>
          </a:bodyPr>
          <a:lstStyle/>
          <a:p>
            <a:r>
              <a:rPr lang="en-GB" sz="2800" dirty="0" smtClean="0"/>
              <a:t>Importance of trust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52</a:t>
            </a:fld>
            <a:endParaRPr lang="en-GB"/>
          </a:p>
        </p:txBody>
      </p:sp>
      <p:sp>
        <p:nvSpPr>
          <p:cNvPr id="18" name="Content Placeholder 2"/>
          <p:cNvSpPr>
            <a:spLocks noGrp="1"/>
          </p:cNvSpPr>
          <p:nvPr>
            <p:ph idx="1"/>
          </p:nvPr>
        </p:nvSpPr>
        <p:spPr>
          <a:xfrm>
            <a:off x="457200" y="850900"/>
            <a:ext cx="8229600" cy="5105400"/>
          </a:xfrm>
        </p:spPr>
        <p:txBody>
          <a:bodyPr>
            <a:normAutofit/>
          </a:bodyPr>
          <a:lstStyle/>
          <a:p>
            <a:pPr algn="just">
              <a:buNone/>
            </a:pPr>
            <a:r>
              <a:rPr lang="en-GB" sz="1500" b="1" dirty="0" smtClean="0"/>
              <a:t>SEG</a:t>
            </a:r>
          </a:p>
          <a:p>
            <a:pPr algn="just"/>
            <a:r>
              <a:rPr lang="en-GB" sz="1500" dirty="0" smtClean="0"/>
              <a:t>Those from an AB (85%) or C1 (83%) background were more likely than those from a DE household (</a:t>
            </a:r>
            <a:r>
              <a:rPr lang="en-GB" sz="1500" dirty="0"/>
              <a:t>75%) to feel that trust is important to how much they choose to donate.</a:t>
            </a:r>
          </a:p>
          <a:p>
            <a:pPr algn="just"/>
            <a:endParaRPr lang="en-GB" sz="1500" dirty="0" smtClean="0"/>
          </a:p>
          <a:p>
            <a:pPr algn="just">
              <a:buNone/>
            </a:pPr>
            <a:r>
              <a:rPr lang="en-GB" sz="1500" b="1" dirty="0"/>
              <a:t>Giving to charity</a:t>
            </a:r>
          </a:p>
          <a:p>
            <a:pPr algn="just"/>
            <a:r>
              <a:rPr lang="en-GB" sz="1500" dirty="0"/>
              <a:t>Those who had given to charity (82%) in the last year were more likely than those who had not (64%) to feel that trust is important to how much they choose to donate</a:t>
            </a:r>
            <a:r>
              <a:rPr lang="en-GB" sz="1500" dirty="0" smtClean="0"/>
              <a:t>.</a:t>
            </a:r>
          </a:p>
          <a:p>
            <a:pPr algn="just"/>
            <a:endParaRPr lang="en-GB" sz="1500" dirty="0"/>
          </a:p>
          <a:p>
            <a:pPr algn="just">
              <a:buNone/>
            </a:pPr>
            <a:r>
              <a:rPr lang="en-GB" sz="1500" b="1" dirty="0"/>
              <a:t>Interest in charity</a:t>
            </a:r>
          </a:p>
          <a:p>
            <a:pPr algn="just"/>
            <a:r>
              <a:rPr lang="en-GB" sz="1500" dirty="0"/>
              <a:t>Those with the highest interest in charity (8-10 90%, 6-7 85%) were more likely than those with lower interest (5 76%, 3-4 69%, 0-2 70%) to feel that trust is important to how much they choose to donate.</a:t>
            </a:r>
          </a:p>
          <a:p>
            <a:pPr algn="just"/>
            <a:endParaRPr lang="en-GB" sz="1500" dirty="0" smtClean="0"/>
          </a:p>
          <a:p>
            <a:pPr marL="0" indent="0" algn="just">
              <a:buNone/>
            </a:pPr>
            <a:endParaRPr lang="en-GB" sz="1500" dirty="0" smtClean="0"/>
          </a:p>
          <a:p>
            <a:pPr marL="0" indent="0" algn="just">
              <a:buNone/>
            </a:pPr>
            <a:endParaRPr lang="en-GB" sz="1500" dirty="0" smtClean="0"/>
          </a:p>
        </p:txBody>
      </p:sp>
      <p:sp>
        <p:nvSpPr>
          <p:cNvPr id="7" name="Text Box 4"/>
          <p:cNvSpPr txBox="1">
            <a:spLocks noChangeArrowheads="1"/>
          </p:cNvSpPr>
          <p:nvPr/>
        </p:nvSpPr>
        <p:spPr bwMode="auto">
          <a:xfrm>
            <a:off x="0" y="6256635"/>
            <a:ext cx="7164288" cy="461665"/>
          </a:xfrm>
          <a:prstGeom prst="rect">
            <a:avLst/>
          </a:prstGeom>
          <a:noFill/>
          <a:ln w="9525">
            <a:noFill/>
            <a:miter lim="800000"/>
            <a:headEnd/>
            <a:tailEnd/>
          </a:ln>
          <a:effectLst/>
        </p:spPr>
        <p:txBody>
          <a:bodyPr wrap="square">
            <a:spAutoFit/>
          </a:bodyPr>
          <a:lstStyle/>
          <a:p>
            <a:r>
              <a:rPr lang="en-GB" sz="1200" dirty="0" smtClean="0"/>
              <a:t>Q7b. How important is your trust when it comes to determining how much money, goods or time you choose to donate to a charity?</a:t>
            </a:r>
            <a:endParaRPr lang="en-US" sz="1200" dirty="0"/>
          </a:p>
        </p:txBody>
      </p:sp>
    </p:spTree>
    <p:extLst>
      <p:ext uri="{BB962C8B-B14F-4D97-AF65-F5344CB8AC3E}">
        <p14:creationId xmlns:p14="http://schemas.microsoft.com/office/powerpoint/2010/main" xmlns="" val="7773913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Concerns about Charities</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53</a:t>
            </a:fld>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Awareness of recent press coverage</a:t>
            </a:r>
            <a:endParaRPr lang="en-GB" sz="2800" dirty="0"/>
          </a:p>
        </p:txBody>
      </p:sp>
      <p:sp>
        <p:nvSpPr>
          <p:cNvPr id="3" name="Content Placeholder 2"/>
          <p:cNvSpPr>
            <a:spLocks noGrp="1"/>
          </p:cNvSpPr>
          <p:nvPr>
            <p:ph idx="1"/>
          </p:nvPr>
        </p:nvSpPr>
        <p:spPr>
          <a:xfrm>
            <a:off x="457200" y="1225738"/>
            <a:ext cx="8198427" cy="4597401"/>
          </a:xfrm>
        </p:spPr>
        <p:txBody>
          <a:bodyPr>
            <a:normAutofit/>
          </a:bodyPr>
          <a:lstStyle/>
          <a:p>
            <a:pPr algn="just"/>
            <a:r>
              <a:rPr lang="en-GB" sz="1500" dirty="0"/>
              <a:t>Awareness of recent negative stories in the press was high within all four groups, these included:</a:t>
            </a:r>
          </a:p>
          <a:p>
            <a:pPr lvl="1" algn="just"/>
            <a:r>
              <a:rPr lang="en-GB" sz="1500" dirty="0"/>
              <a:t>Age </a:t>
            </a:r>
            <a:r>
              <a:rPr lang="en-GB" sz="1500" dirty="0" smtClean="0"/>
              <a:t>UK </a:t>
            </a:r>
            <a:r>
              <a:rPr lang="en-GB" sz="1500" i="1" dirty="0" smtClean="0"/>
              <a:t>“They weren’t providing the best deal to the elderly people”</a:t>
            </a:r>
            <a:endParaRPr lang="en-GB" sz="1500" i="1" dirty="0"/>
          </a:p>
          <a:p>
            <a:pPr lvl="1" algn="just"/>
            <a:r>
              <a:rPr lang="en-GB" sz="1500" dirty="0"/>
              <a:t>Kids </a:t>
            </a:r>
            <a:r>
              <a:rPr lang="en-GB" sz="1500" dirty="0" smtClean="0"/>
              <a:t>Company</a:t>
            </a:r>
          </a:p>
          <a:p>
            <a:pPr lvl="1" algn="just"/>
            <a:r>
              <a:rPr lang="en-GB" sz="1500" dirty="0"/>
              <a:t>The Olive </a:t>
            </a:r>
            <a:r>
              <a:rPr lang="en-GB" sz="1500" dirty="0" smtClean="0"/>
              <a:t>Cooke case “She was put under a lot of pressure”</a:t>
            </a:r>
          </a:p>
          <a:p>
            <a:pPr lvl="1" algn="just"/>
            <a:r>
              <a:rPr lang="en-GB" sz="1500" dirty="0" smtClean="0"/>
              <a:t>SSPCA</a:t>
            </a:r>
            <a:endParaRPr lang="en-GB" sz="1500" dirty="0"/>
          </a:p>
          <a:p>
            <a:pPr lvl="1" algn="just"/>
            <a:endParaRPr lang="en-GB" sz="1100" dirty="0" smtClean="0"/>
          </a:p>
          <a:p>
            <a:pPr algn="just"/>
            <a:r>
              <a:rPr lang="en-GB" sz="1500" dirty="0" smtClean="0"/>
              <a:t>The Kids Company case was prevalent in the media in the period leading up to fieldwork and this was reflected in its wide awareness. Positively, for the Scottish charity sector, respondents were disposed to consider this an English case, connected to the Westminster Government, and did not impact upon their perception of Scottish charities.</a:t>
            </a:r>
          </a:p>
          <a:p>
            <a:pPr algn="just"/>
            <a:endParaRPr lang="en-GB" sz="1500" dirty="0"/>
          </a:p>
          <a:p>
            <a:pPr algn="just"/>
            <a:r>
              <a:rPr lang="en-GB" sz="1500" dirty="0" smtClean="0"/>
              <a:t>Although media stories such as these were concerning to the respondents, it did not seem to have a significant impact upon their own charity donations. Many felt that their own very personal relationship with the charities they identify with and trust was not affected by their view of the charity sector as a whole. Respondents also felt that the desire to help others was greater than their concern about specific charities.</a:t>
            </a:r>
            <a:endParaRPr lang="en-GB" sz="1500" i="1" dirty="0"/>
          </a:p>
          <a:p>
            <a:pPr lvl="1" algn="just"/>
            <a:r>
              <a:rPr lang="en-GB" sz="1500" i="1" dirty="0" smtClean="0"/>
              <a:t>It would only affect who I would give my money to, not whether I would donate at all</a:t>
            </a:r>
          </a:p>
          <a:p>
            <a:pPr algn="just"/>
            <a:endParaRPr lang="en-GB" sz="1500" i="1"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54</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27987190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139136" cy="1143000"/>
          </a:xfrm>
        </p:spPr>
        <p:txBody>
          <a:bodyPr>
            <a:normAutofit/>
          </a:bodyPr>
          <a:lstStyle/>
          <a:p>
            <a:r>
              <a:rPr lang="en-GB" sz="2800" dirty="0" smtClean="0"/>
              <a:t>Concerns regarding how charities are run</a:t>
            </a:r>
            <a:br>
              <a:rPr lang="en-GB" sz="2800" dirty="0" smtClean="0"/>
            </a:br>
            <a:endParaRPr lang="en-GB" sz="2800" dirty="0"/>
          </a:p>
        </p:txBody>
      </p:sp>
      <p:graphicFrame>
        <p:nvGraphicFramePr>
          <p:cNvPr id="7" name="Content Placeholder 6"/>
          <p:cNvGraphicFramePr>
            <a:graphicFrameLocks noGrp="1"/>
          </p:cNvGraphicFramePr>
          <p:nvPr>
            <p:ph idx="1"/>
          </p:nvPr>
        </p:nvGraphicFramePr>
        <p:xfrm>
          <a:off x="1500187" y="907059"/>
          <a:ext cx="5270989" cy="4105944"/>
        </p:xfrm>
        <a:graphic>
          <a:graphicData uri="http://schemas.openxmlformats.org/drawingml/2006/table">
            <a:tbl>
              <a:tblPr firstRow="1" bandRow="1">
                <a:tableStyleId>{5C22544A-7EE6-4342-B048-85BDC9FD1C3A}</a:tableStyleId>
              </a:tblPr>
              <a:tblGrid>
                <a:gridCol w="4312626"/>
                <a:gridCol w="958363"/>
              </a:tblGrid>
              <a:tr h="363461">
                <a:tc>
                  <a:txBody>
                    <a:bodyPr/>
                    <a:lstStyle/>
                    <a:p>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1" dirty="0" smtClean="0"/>
                        <a:t>(B:568)</a:t>
                      </a:r>
                      <a:r>
                        <a:rPr lang="en-GB" sz="1300" b="1" baseline="0" dirty="0" smtClean="0"/>
                        <a:t>                  %</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9958">
                <a:tc>
                  <a:txBody>
                    <a:bodyPr/>
                    <a:lstStyle/>
                    <a:p>
                      <a:pPr marL="102870" fontAlgn="base">
                        <a:spcBef>
                          <a:spcPts val="80"/>
                        </a:spcBef>
                        <a:spcAft>
                          <a:spcPts val="0"/>
                        </a:spcAft>
                      </a:pPr>
                      <a:r>
                        <a:rPr lang="en-GB" sz="1200" b="1" i="1" dirty="0">
                          <a:latin typeface="Calibri"/>
                          <a:ea typeface="Times New Roman"/>
                          <a:cs typeface="Times New Roman"/>
                        </a:rPr>
                        <a:t>All mentions of salaries, administration and other overheads (total)</a:t>
                      </a:r>
                      <a:endParaRPr lang="en-GB" sz="1200" dirty="0">
                        <a:latin typeface="Times New Roman"/>
                        <a:ea typeface="Times New Roman"/>
                        <a:cs typeface="Times New Roman"/>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dirty="0" smtClean="0">
                          <a:solidFill>
                            <a:schemeClr val="dk1"/>
                          </a:solidFill>
                          <a:latin typeface="Calibri"/>
                          <a:ea typeface="Times New Roman"/>
                          <a:cs typeface="Times New Roman"/>
                        </a:rPr>
                        <a:t>53%</a:t>
                      </a:r>
                      <a:endParaRPr lang="en-GB" sz="1200" kern="1200" dirty="0">
                        <a:solidFill>
                          <a:schemeClr val="dk1"/>
                        </a:solidFill>
                        <a:latin typeface="Calibri"/>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9958">
                <a:tc>
                  <a:txBody>
                    <a:bodyPr/>
                    <a:lstStyle/>
                    <a:p>
                      <a:pPr marL="102870" fontAlgn="b">
                        <a:spcAft>
                          <a:spcPts val="0"/>
                        </a:spcAft>
                      </a:pPr>
                      <a:r>
                        <a:rPr lang="en-GB" sz="1200">
                          <a:latin typeface="Calibri"/>
                          <a:ea typeface="Times New Roman"/>
                          <a:cs typeface="Times New Roman"/>
                        </a:rPr>
                        <a:t>How much money makes it to the stated cause</a:t>
                      </a:r>
                      <a:endParaRPr lang="en-GB" sz="1200">
                        <a:latin typeface="Times New Roman"/>
                        <a:ea typeface="Times New Roman"/>
                        <a:cs typeface="Times New Roman"/>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dirty="0">
                          <a:solidFill>
                            <a:schemeClr val="dk1"/>
                          </a:solidFill>
                          <a:latin typeface="Calibri"/>
                          <a:ea typeface="Times New Roman"/>
                          <a:cs typeface="Times New Roman"/>
                        </a:rPr>
                        <a:t>45%</a:t>
                      </a: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9958">
                <a:tc>
                  <a:txBody>
                    <a:bodyPr/>
                    <a:lstStyle/>
                    <a:p>
                      <a:pPr fontAlgn="base">
                        <a:spcBef>
                          <a:spcPts val="80"/>
                        </a:spcBef>
                        <a:spcAft>
                          <a:spcPts val="0"/>
                        </a:spcAft>
                      </a:pPr>
                      <a:r>
                        <a:rPr lang="en-GB" sz="1200">
                          <a:latin typeface="Calibri"/>
                          <a:ea typeface="Times New Roman"/>
                          <a:cs typeface="Times New Roman"/>
                        </a:rPr>
                        <a:t>CEO/executive pay</a:t>
                      </a:r>
                      <a:endParaRPr lang="en-GB" sz="1200">
                        <a:latin typeface="Times New Roman"/>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a:solidFill>
                            <a:schemeClr val="dk1"/>
                          </a:solidFill>
                          <a:latin typeface="Calibri"/>
                          <a:ea typeface="Times New Roman"/>
                          <a:cs typeface="Times New Roman"/>
                        </a:rPr>
                        <a:t>23%</a:t>
                      </a: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9958">
                <a:tc>
                  <a:txBody>
                    <a:bodyPr/>
                    <a:lstStyle/>
                    <a:p>
                      <a:pPr>
                        <a:spcAft>
                          <a:spcPts val="0"/>
                        </a:spcAft>
                      </a:pPr>
                      <a:r>
                        <a:rPr lang="en-GB" sz="1200">
                          <a:latin typeface="Calibri"/>
                          <a:ea typeface="Times New Roman"/>
                          <a:cs typeface="Times New Roman"/>
                        </a:rPr>
                        <a:t>General administration costs</a:t>
                      </a:r>
                      <a:endParaRPr lang="en-GB" sz="1200">
                        <a:latin typeface="Times New Roman"/>
                        <a:ea typeface="Times New Roma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a:solidFill>
                            <a:schemeClr val="dk1"/>
                          </a:solidFill>
                          <a:latin typeface="Calibri"/>
                          <a:ea typeface="Times New Roman"/>
                          <a:cs typeface="Times New Roman"/>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31">
                <a:tc>
                  <a:txBody>
                    <a:bodyPr/>
                    <a:lstStyle/>
                    <a:p>
                      <a:pPr>
                        <a:spcAft>
                          <a:spcPts val="0"/>
                        </a:spcAft>
                      </a:pPr>
                      <a:r>
                        <a:rPr lang="en-GB" sz="1200" dirty="0">
                          <a:latin typeface="Calibri"/>
                          <a:ea typeface="Times New Roman"/>
                          <a:cs typeface="Times New Roman"/>
                        </a:rPr>
                        <a:t>Staff salaries</a:t>
                      </a:r>
                      <a:endParaRPr lang="en-GB" sz="1200" dirty="0">
                        <a:latin typeface="Times New Roman"/>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a:solidFill>
                            <a:schemeClr val="dk1"/>
                          </a:solidFill>
                          <a:latin typeface="Calibri"/>
                          <a:ea typeface="Times New Roman"/>
                          <a:cs typeface="Times New Roman"/>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31">
                <a:tc>
                  <a:txBody>
                    <a:bodyPr/>
                    <a:lstStyle/>
                    <a:p>
                      <a:pPr>
                        <a:spcAft>
                          <a:spcPts val="0"/>
                        </a:spcAft>
                      </a:pPr>
                      <a:r>
                        <a:rPr lang="en-GB" sz="1200">
                          <a:latin typeface="Calibri"/>
                          <a:ea typeface="Times New Roman"/>
                          <a:cs typeface="Times New Roman"/>
                        </a:rPr>
                        <a:t>Lack of transparency (e.g. accounting, use of funds)</a:t>
                      </a:r>
                      <a:endParaRPr lang="en-GB" sz="1200">
                        <a:latin typeface="Times New Roman"/>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a:solidFill>
                            <a:schemeClr val="dk1"/>
                          </a:solidFill>
                          <a:latin typeface="Calibri"/>
                          <a:ea typeface="Times New Roman"/>
                          <a:cs typeface="Times New Roman"/>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70450">
                <a:tc>
                  <a:txBody>
                    <a:bodyPr/>
                    <a:lstStyle/>
                    <a:p>
                      <a:pPr fontAlgn="base">
                        <a:spcBef>
                          <a:spcPts val="80"/>
                        </a:spcBef>
                        <a:spcAft>
                          <a:spcPts val="0"/>
                        </a:spcAft>
                      </a:pPr>
                      <a:r>
                        <a:rPr lang="en-GB" sz="1200">
                          <a:latin typeface="Calibri"/>
                          <a:ea typeface="Times New Roman"/>
                          <a:cs typeface="Times New Roman"/>
                        </a:rPr>
                        <a:t>Possibility of fraudulent or corrupt activity</a:t>
                      </a:r>
                      <a:endParaRPr lang="en-GB" sz="1200">
                        <a:latin typeface="Times New Roman"/>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dirty="0">
                          <a:solidFill>
                            <a:schemeClr val="dk1"/>
                          </a:solidFill>
                          <a:latin typeface="Calibri"/>
                          <a:ea typeface="Times New Roman"/>
                          <a:cs typeface="Times New Roman"/>
                        </a:rPr>
                        <a:t>7%</a:t>
                      </a: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31">
                <a:tc>
                  <a:txBody>
                    <a:bodyPr/>
                    <a:lstStyle/>
                    <a:p>
                      <a:pPr>
                        <a:spcAft>
                          <a:spcPts val="0"/>
                        </a:spcAft>
                      </a:pPr>
                      <a:r>
                        <a:rPr lang="en-GB" sz="1200">
                          <a:latin typeface="Calibri"/>
                          <a:ea typeface="Times New Roman"/>
                          <a:cs typeface="Times New Roman"/>
                        </a:rPr>
                        <a:t>How donations are collected (e.g. chugging, cold callers)</a:t>
                      </a:r>
                      <a:endParaRPr lang="en-GB" sz="1200">
                        <a:latin typeface="Times New Roman"/>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a:solidFill>
                            <a:schemeClr val="dk1"/>
                          </a:solidFill>
                          <a:latin typeface="Calibri"/>
                          <a:ea typeface="Times New Roman"/>
                          <a:cs typeface="Times New Roman"/>
                        </a:rPr>
                        <a:t>6%</a:t>
                      </a: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31">
                <a:tc>
                  <a:txBody>
                    <a:bodyPr/>
                    <a:lstStyle/>
                    <a:p>
                      <a:pPr fontAlgn="base">
                        <a:spcBef>
                          <a:spcPts val="80"/>
                        </a:spcBef>
                        <a:spcAft>
                          <a:spcPts val="0"/>
                        </a:spcAft>
                      </a:pPr>
                      <a:r>
                        <a:rPr lang="en-GB" sz="1200">
                          <a:latin typeface="Calibri"/>
                          <a:ea typeface="Times New Roman"/>
                          <a:cs typeface="Times New Roman"/>
                        </a:rPr>
                        <a:t>Money spent on advertising and PR</a:t>
                      </a:r>
                      <a:endParaRPr lang="en-GB" sz="1200">
                        <a:latin typeface="Times New Roman"/>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a:solidFill>
                            <a:schemeClr val="dk1"/>
                          </a:solidFill>
                          <a:latin typeface="Calibri"/>
                          <a:ea typeface="Times New Roman"/>
                          <a:cs typeface="Times New Roman"/>
                        </a:rPr>
                        <a:t>5%</a:t>
                      </a: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31">
                <a:tc>
                  <a:txBody>
                    <a:bodyPr/>
                    <a:lstStyle/>
                    <a:p>
                      <a:pPr fontAlgn="base">
                        <a:spcBef>
                          <a:spcPts val="80"/>
                        </a:spcBef>
                        <a:spcAft>
                          <a:spcPts val="0"/>
                        </a:spcAft>
                      </a:pPr>
                      <a:r>
                        <a:rPr lang="en-GB" sz="1200" dirty="0">
                          <a:latin typeface="Calibri"/>
                          <a:ea typeface="Times New Roman"/>
                          <a:cs typeface="Times New Roman"/>
                        </a:rPr>
                        <a:t>Other</a:t>
                      </a:r>
                      <a:endParaRPr lang="en-GB" sz="1200" dirty="0">
                        <a:latin typeface="Times New Roman"/>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200" kern="1200" dirty="0">
                          <a:solidFill>
                            <a:schemeClr val="dk1"/>
                          </a:solidFill>
                          <a:latin typeface="Calibri"/>
                          <a:ea typeface="Times New Roman"/>
                          <a:cs typeface="Times New Roman"/>
                        </a:rPr>
                        <a:t>11%</a:t>
                      </a: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55</a:t>
            </a:fld>
            <a:endParaRPr lang="en-GB"/>
          </a:p>
        </p:txBody>
      </p:sp>
      <p:sp>
        <p:nvSpPr>
          <p:cNvPr id="5" name="Text Box 4"/>
          <p:cNvSpPr txBox="1">
            <a:spLocks noChangeArrowheads="1"/>
          </p:cNvSpPr>
          <p:nvPr/>
        </p:nvSpPr>
        <p:spPr bwMode="auto">
          <a:xfrm>
            <a:off x="0" y="6275536"/>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8a What issues or concerns, if any, do you have relating to how charities are run? </a:t>
            </a:r>
            <a:endParaRPr lang="en-US" sz="1200" dirty="0"/>
          </a:p>
        </p:txBody>
      </p:sp>
      <p:sp>
        <p:nvSpPr>
          <p:cNvPr id="8" name="Text Box 7"/>
          <p:cNvSpPr txBox="1">
            <a:spLocks noChangeArrowheads="1"/>
          </p:cNvSpPr>
          <p:nvPr/>
        </p:nvSpPr>
        <p:spPr bwMode="auto">
          <a:xfrm>
            <a:off x="1366837" y="62670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with concerns; </a:t>
            </a:r>
            <a:r>
              <a:rPr lang="en-GB" sz="1200" dirty="0" err="1" smtClean="0"/>
              <a:t>unweighted</a:t>
            </a:r>
            <a:r>
              <a:rPr lang="en-GB" sz="1200" dirty="0" smtClean="0"/>
              <a:t>)</a:t>
            </a:r>
            <a:endParaRPr lang="en-GB" sz="1200" dirty="0"/>
          </a:p>
        </p:txBody>
      </p:sp>
      <p:sp>
        <p:nvSpPr>
          <p:cNvPr id="10" name="Rounded Rectangle 9"/>
          <p:cNvSpPr/>
          <p:nvPr/>
        </p:nvSpPr>
        <p:spPr>
          <a:xfrm>
            <a:off x="468685" y="5162240"/>
            <a:ext cx="8136904" cy="1055608"/>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t>Of those who did say that they had one or more concerns relating to how charities are run, the majority (53%) made reference to charities’ outgoings such as salaries, advertising and other administration costs. Forty-five percent of respondents who had a concern mentioned how much of donations actually go towards the good cause itself. Forty-four percent of the total sample of 1,010 said they had no concerns.</a:t>
            </a:r>
            <a:endParaRPr lang="en-GB"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Concerns regarding how charities are run</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56</a:t>
            </a:fld>
            <a:endParaRPr lang="en-GB" dirty="0"/>
          </a:p>
        </p:txBody>
      </p:sp>
      <p:sp>
        <p:nvSpPr>
          <p:cNvPr id="8" name="Rounded Rectangular Callout 7"/>
          <p:cNvSpPr/>
          <p:nvPr/>
        </p:nvSpPr>
        <p:spPr>
          <a:xfrm>
            <a:off x="601060" y="1477033"/>
            <a:ext cx="2741230" cy="1028700"/>
          </a:xfrm>
          <a:prstGeom prst="wedgeRoundRectCallout">
            <a:avLst>
              <a:gd name="adj1" fmla="val 57882"/>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0" name="Rounded Rectangular Callout 9"/>
          <p:cNvSpPr/>
          <p:nvPr/>
        </p:nvSpPr>
        <p:spPr>
          <a:xfrm>
            <a:off x="641787" y="4603532"/>
            <a:ext cx="2385191" cy="1175846"/>
          </a:xfrm>
          <a:prstGeom prst="wedgeRoundRectCallout">
            <a:avLst>
              <a:gd name="adj1" fmla="val 36851"/>
              <a:gd name="adj2" fmla="val 720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1" name="Rounded Rectangular Callout 10"/>
          <p:cNvSpPr/>
          <p:nvPr/>
        </p:nvSpPr>
        <p:spPr>
          <a:xfrm>
            <a:off x="3467100" y="3581401"/>
            <a:ext cx="2952750" cy="1638299"/>
          </a:xfrm>
          <a:prstGeom prst="wedgeRoundRectCallout">
            <a:avLst>
              <a:gd name="adj1" fmla="val 49145"/>
              <a:gd name="adj2" fmla="val 66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2" name="Rounded Rectangular Callout 11"/>
          <p:cNvSpPr/>
          <p:nvPr/>
        </p:nvSpPr>
        <p:spPr>
          <a:xfrm>
            <a:off x="791231" y="3090371"/>
            <a:ext cx="2152650" cy="1028700"/>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4" name="Rounded Rectangular Callout 13"/>
          <p:cNvSpPr/>
          <p:nvPr/>
        </p:nvSpPr>
        <p:spPr>
          <a:xfrm>
            <a:off x="6423464" y="1737163"/>
            <a:ext cx="2505074" cy="1876424"/>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5" name="Rounded Rectangular Callout 14"/>
          <p:cNvSpPr/>
          <p:nvPr/>
        </p:nvSpPr>
        <p:spPr>
          <a:xfrm>
            <a:off x="3799160" y="1766889"/>
            <a:ext cx="2057400" cy="1234472"/>
          </a:xfrm>
          <a:prstGeom prst="wedgeRoundRectCallout">
            <a:avLst>
              <a:gd name="adj1" fmla="val -36371"/>
              <a:gd name="adj2" fmla="val 709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6" name="Rounded Rectangular Callout 15"/>
          <p:cNvSpPr/>
          <p:nvPr/>
        </p:nvSpPr>
        <p:spPr>
          <a:xfrm>
            <a:off x="6638596" y="4095421"/>
            <a:ext cx="2057400" cy="914399"/>
          </a:xfrm>
          <a:prstGeom prst="wedgeRoundRectCallout">
            <a:avLst>
              <a:gd name="adj1" fmla="val 60181"/>
              <a:gd name="adj2" fmla="val 353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8" name="Rectangle 17"/>
          <p:cNvSpPr/>
          <p:nvPr/>
        </p:nvSpPr>
        <p:spPr>
          <a:xfrm>
            <a:off x="877614" y="3339308"/>
            <a:ext cx="1991710" cy="523220"/>
          </a:xfrm>
          <a:prstGeom prst="rect">
            <a:avLst/>
          </a:prstGeom>
        </p:spPr>
        <p:txBody>
          <a:bodyPr wrap="square">
            <a:spAutoFit/>
          </a:bodyPr>
          <a:lstStyle/>
          <a:p>
            <a:pPr algn="just"/>
            <a:r>
              <a:rPr lang="en-GB" sz="1400" dirty="0" smtClean="0"/>
              <a:t>Too many greedy people running them</a:t>
            </a:r>
            <a:endParaRPr lang="en-GB" sz="1400" dirty="0"/>
          </a:p>
        </p:txBody>
      </p:sp>
      <p:sp>
        <p:nvSpPr>
          <p:cNvPr id="19" name="Rectangle 18"/>
          <p:cNvSpPr/>
          <p:nvPr/>
        </p:nvSpPr>
        <p:spPr>
          <a:xfrm>
            <a:off x="3529014" y="3640519"/>
            <a:ext cx="2743200" cy="1384995"/>
          </a:xfrm>
          <a:prstGeom prst="rect">
            <a:avLst/>
          </a:prstGeom>
        </p:spPr>
        <p:txBody>
          <a:bodyPr wrap="square">
            <a:spAutoFit/>
          </a:bodyPr>
          <a:lstStyle/>
          <a:p>
            <a:pPr algn="just"/>
            <a:r>
              <a:rPr lang="en-GB" sz="1400" dirty="0" smtClean="0"/>
              <a:t>The Kids' Charity was clearly a vanity project run by a narcissist and clearly it was badly run and yet the government approved all of its audits and kept giving them money.</a:t>
            </a:r>
            <a:endParaRPr lang="en-GB" sz="1400" dirty="0"/>
          </a:p>
        </p:txBody>
      </p:sp>
      <p:sp>
        <p:nvSpPr>
          <p:cNvPr id="20" name="Rectangle 19"/>
          <p:cNvSpPr/>
          <p:nvPr/>
        </p:nvSpPr>
        <p:spPr>
          <a:xfrm>
            <a:off x="646386" y="1599680"/>
            <a:ext cx="2622331" cy="738664"/>
          </a:xfrm>
          <a:prstGeom prst="rect">
            <a:avLst/>
          </a:prstGeom>
        </p:spPr>
        <p:txBody>
          <a:bodyPr wrap="square">
            <a:spAutoFit/>
          </a:bodyPr>
          <a:lstStyle/>
          <a:p>
            <a:pPr algn="just"/>
            <a:r>
              <a:rPr lang="en-GB" sz="1400" dirty="0" smtClean="0"/>
              <a:t>Sometimes they don't let us know what the money is actually used for exactly.</a:t>
            </a:r>
            <a:endParaRPr lang="en-GB" sz="1400" dirty="0"/>
          </a:p>
        </p:txBody>
      </p:sp>
      <p:sp>
        <p:nvSpPr>
          <p:cNvPr id="21" name="Rectangle 20"/>
          <p:cNvSpPr/>
          <p:nvPr/>
        </p:nvSpPr>
        <p:spPr>
          <a:xfrm>
            <a:off x="751490" y="4682387"/>
            <a:ext cx="2086304" cy="954107"/>
          </a:xfrm>
          <a:prstGeom prst="rect">
            <a:avLst/>
          </a:prstGeom>
        </p:spPr>
        <p:txBody>
          <a:bodyPr wrap="square">
            <a:spAutoFit/>
          </a:bodyPr>
          <a:lstStyle/>
          <a:p>
            <a:pPr algn="just"/>
            <a:r>
              <a:rPr lang="en-GB" sz="1400" dirty="0" smtClean="0"/>
              <a:t>The amount paid to "admin" and staff of the charity i.e. the high end executives</a:t>
            </a:r>
            <a:endParaRPr lang="en-GB" sz="1400" dirty="0"/>
          </a:p>
        </p:txBody>
      </p:sp>
      <p:sp>
        <p:nvSpPr>
          <p:cNvPr id="22" name="Rectangle 21"/>
          <p:cNvSpPr/>
          <p:nvPr/>
        </p:nvSpPr>
        <p:spPr>
          <a:xfrm>
            <a:off x="6605752" y="1878306"/>
            <a:ext cx="2201917" cy="1600438"/>
          </a:xfrm>
          <a:prstGeom prst="rect">
            <a:avLst/>
          </a:prstGeom>
        </p:spPr>
        <p:txBody>
          <a:bodyPr wrap="square">
            <a:spAutoFit/>
          </a:bodyPr>
          <a:lstStyle/>
          <a:p>
            <a:r>
              <a:rPr lang="en-GB" sz="1400" dirty="0" smtClean="0"/>
              <a:t>People who walk around trying to sign you up for monthly payments to their charity seem more like salespeople than people actually trying to benefit the charity.</a:t>
            </a:r>
            <a:endParaRPr lang="en-GB" sz="1400" dirty="0"/>
          </a:p>
        </p:txBody>
      </p:sp>
      <p:sp>
        <p:nvSpPr>
          <p:cNvPr id="24" name="Rectangle 23"/>
          <p:cNvSpPr/>
          <p:nvPr/>
        </p:nvSpPr>
        <p:spPr>
          <a:xfrm>
            <a:off x="6909732" y="4286440"/>
            <a:ext cx="1518744" cy="523220"/>
          </a:xfrm>
          <a:prstGeom prst="rect">
            <a:avLst/>
          </a:prstGeom>
        </p:spPr>
        <p:txBody>
          <a:bodyPr wrap="square">
            <a:spAutoFit/>
          </a:bodyPr>
          <a:lstStyle/>
          <a:p>
            <a:pPr algn="just"/>
            <a:r>
              <a:rPr lang="en-GB" sz="1400" dirty="0" smtClean="0"/>
              <a:t>Charities may be run by fraudsters</a:t>
            </a:r>
            <a:endParaRPr lang="en-GB" sz="1400" dirty="0"/>
          </a:p>
        </p:txBody>
      </p:sp>
      <p:sp>
        <p:nvSpPr>
          <p:cNvPr id="25" name="Rectangle 24"/>
          <p:cNvSpPr/>
          <p:nvPr/>
        </p:nvSpPr>
        <p:spPr>
          <a:xfrm>
            <a:off x="3933167" y="1837203"/>
            <a:ext cx="1855077" cy="1169551"/>
          </a:xfrm>
          <a:prstGeom prst="rect">
            <a:avLst/>
          </a:prstGeom>
        </p:spPr>
        <p:txBody>
          <a:bodyPr wrap="square">
            <a:spAutoFit/>
          </a:bodyPr>
          <a:lstStyle/>
          <a:p>
            <a:pPr algn="just"/>
            <a:r>
              <a:rPr lang="en-GB" sz="1400" dirty="0" smtClean="0"/>
              <a:t>I don't like charities coming to the door and asking me to sign up to a direct debit payment scheme</a:t>
            </a:r>
            <a:endParaRPr lang="en-GB" sz="1400" dirty="0"/>
          </a:p>
        </p:txBody>
      </p:sp>
      <p:sp>
        <p:nvSpPr>
          <p:cNvPr id="23" name="Text Box 4"/>
          <p:cNvSpPr txBox="1">
            <a:spLocks noChangeArrowheads="1"/>
          </p:cNvSpPr>
          <p:nvPr/>
        </p:nvSpPr>
        <p:spPr bwMode="auto">
          <a:xfrm>
            <a:off x="0" y="6275536"/>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8a What issues or concerns, if any, do you have relating to how charities are run? </a:t>
            </a:r>
            <a:endParaRPr lang="en-US" sz="1200" dirty="0"/>
          </a:p>
        </p:txBody>
      </p:sp>
      <p:sp>
        <p:nvSpPr>
          <p:cNvPr id="26" name="Text Box 7"/>
          <p:cNvSpPr txBox="1">
            <a:spLocks noChangeArrowheads="1"/>
          </p:cNvSpPr>
          <p:nvPr/>
        </p:nvSpPr>
        <p:spPr bwMode="auto">
          <a:xfrm>
            <a:off x="1366837" y="62670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with concerns; </a:t>
            </a:r>
            <a:r>
              <a:rPr lang="en-GB" sz="1200" dirty="0" err="1" smtClean="0"/>
              <a:t>unweighted</a:t>
            </a:r>
            <a:r>
              <a:rPr lang="en-GB" sz="1200" dirty="0" smtClean="0"/>
              <a:t>)</a:t>
            </a:r>
            <a:endParaRPr lang="en-GB"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extLst>
              <p:ext uri="{D42A27DB-BD31-4B8C-83A1-F6EECF244321}">
                <p14:modId xmlns:p14="http://schemas.microsoft.com/office/powerpoint/2010/main" xmlns="" val="2045828517"/>
              </p:ext>
            </p:extLst>
          </p:nvPr>
        </p:nvGraphicFramePr>
        <p:xfrm>
          <a:off x="251520" y="3860701"/>
          <a:ext cx="8640961" cy="1728192"/>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57</a:t>
            </a:fld>
            <a:endParaRPr lang="en-GB" sz="900" dirty="0"/>
          </a:p>
        </p:txBody>
      </p:sp>
      <p:sp>
        <p:nvSpPr>
          <p:cNvPr id="455682" name="Rectangle 2"/>
          <p:cNvSpPr>
            <a:spLocks noChangeArrowheads="1"/>
          </p:cNvSpPr>
          <p:nvPr/>
        </p:nvSpPr>
        <p:spPr bwMode="auto">
          <a:xfrm>
            <a:off x="57151" y="323430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Levels of concern relating to charities</a:t>
            </a:r>
            <a:endParaRPr lang="en-GB" sz="2800" i="1" dirty="0"/>
          </a:p>
        </p:txBody>
      </p:sp>
      <p:sp>
        <p:nvSpPr>
          <p:cNvPr id="19" name="Text Box 7"/>
          <p:cNvSpPr txBox="1">
            <a:spLocks noChangeArrowheads="1"/>
          </p:cNvSpPr>
          <p:nvPr/>
        </p:nvSpPr>
        <p:spPr bwMode="auto">
          <a:xfrm>
            <a:off x="1366837" y="61654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9" name="TextBox 8"/>
          <p:cNvSpPr txBox="1"/>
          <p:nvPr/>
        </p:nvSpPr>
        <p:spPr>
          <a:xfrm>
            <a:off x="179512" y="3413264"/>
            <a:ext cx="8208911"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Amount of donations spent on administration/running costs of charities</a:t>
            </a:r>
            <a:endParaRPr lang="en-US" sz="2000" dirty="0" smtClean="0"/>
          </a:p>
        </p:txBody>
      </p:sp>
      <p:sp>
        <p:nvSpPr>
          <p:cNvPr id="10" name="Text Box 4"/>
          <p:cNvSpPr txBox="1">
            <a:spLocks noChangeArrowheads="1"/>
          </p:cNvSpPr>
          <p:nvPr/>
        </p:nvSpPr>
        <p:spPr bwMode="auto">
          <a:xfrm>
            <a:off x="0" y="6149201"/>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Q8b. Please state how concerned you are about each of the following issues.</a:t>
            </a:r>
            <a:endParaRPr lang="en-US" sz="1200" dirty="0"/>
          </a:p>
        </p:txBody>
      </p:sp>
      <p:grpSp>
        <p:nvGrpSpPr>
          <p:cNvPr id="13" name="Group 12"/>
          <p:cNvGrpSpPr/>
          <p:nvPr/>
        </p:nvGrpSpPr>
        <p:grpSpPr>
          <a:xfrm>
            <a:off x="131887" y="1255018"/>
            <a:ext cx="8712968" cy="2088232"/>
            <a:chOff x="179512" y="3140968"/>
            <a:chExt cx="8712968" cy="2088232"/>
          </a:xfrm>
        </p:grpSpPr>
        <p:graphicFrame>
          <p:nvGraphicFramePr>
            <p:cNvPr id="11" name="Object 2"/>
            <p:cNvGraphicFramePr>
              <a:graphicFrameLocks noChangeAspect="1"/>
            </p:cNvGraphicFramePr>
            <p:nvPr>
              <p:extLst>
                <p:ext uri="{D42A27DB-BD31-4B8C-83A1-F6EECF244321}">
                  <p14:modId xmlns:p14="http://schemas.microsoft.com/office/powerpoint/2010/main" xmlns="" val="1767054795"/>
                </p:ext>
              </p:extLst>
            </p:nvPr>
          </p:nvGraphicFramePr>
          <p:xfrm>
            <a:off x="251520" y="3573016"/>
            <a:ext cx="8640960" cy="165618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79512" y="3140968"/>
              <a:ext cx="8424935"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Charity chief executives’ salaries</a:t>
              </a:r>
              <a:endParaRPr lang="en-US" sz="2000" dirty="0" smtClean="0"/>
            </a:p>
          </p:txBody>
        </p:sp>
      </p:grpSp>
      <p:sp>
        <p:nvSpPr>
          <p:cNvPr id="14" name="Down Arrow 13"/>
          <p:cNvSpPr/>
          <p:nvPr/>
        </p:nvSpPr>
        <p:spPr>
          <a:xfrm>
            <a:off x="7062106" y="2089376"/>
            <a:ext cx="141515" cy="1959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7004960" y="4289650"/>
            <a:ext cx="141515" cy="1959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868085" y="1391102"/>
            <a:ext cx="103842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Mean score</a:t>
            </a:r>
          </a:p>
          <a:p>
            <a:pPr algn="ctr"/>
            <a:r>
              <a:rPr lang="en-GB" sz="1400" dirty="0" smtClean="0"/>
              <a:t>(1 to 5)</a:t>
            </a:r>
          </a:p>
        </p:txBody>
      </p:sp>
      <p:sp>
        <p:nvSpPr>
          <p:cNvPr id="20" name="TextBox 19"/>
          <p:cNvSpPr txBox="1"/>
          <p:nvPr/>
        </p:nvSpPr>
        <p:spPr>
          <a:xfrm>
            <a:off x="8164718" y="2134954"/>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4.29</a:t>
            </a:r>
          </a:p>
        </p:txBody>
      </p:sp>
      <p:sp>
        <p:nvSpPr>
          <p:cNvPr id="21" name="TextBox 20"/>
          <p:cNvSpPr txBox="1"/>
          <p:nvPr/>
        </p:nvSpPr>
        <p:spPr>
          <a:xfrm>
            <a:off x="8164714" y="2810373"/>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4.20</a:t>
            </a:r>
          </a:p>
        </p:txBody>
      </p:sp>
      <p:sp>
        <p:nvSpPr>
          <p:cNvPr id="22" name="TextBox 21"/>
          <p:cNvSpPr txBox="1"/>
          <p:nvPr/>
        </p:nvSpPr>
        <p:spPr>
          <a:xfrm>
            <a:off x="8164709" y="4364101"/>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4.13</a:t>
            </a:r>
          </a:p>
        </p:txBody>
      </p:sp>
      <p:sp>
        <p:nvSpPr>
          <p:cNvPr id="23" name="TextBox 22"/>
          <p:cNvSpPr txBox="1"/>
          <p:nvPr/>
        </p:nvSpPr>
        <p:spPr>
          <a:xfrm>
            <a:off x="8164705" y="5030614"/>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4.08</a:t>
            </a:r>
          </a:p>
        </p:txBody>
      </p:sp>
      <p:sp>
        <p:nvSpPr>
          <p:cNvPr id="25" name="Up Arrow 24"/>
          <p:cNvSpPr/>
          <p:nvPr/>
        </p:nvSpPr>
        <p:spPr>
          <a:xfrm>
            <a:off x="8601091" y="2243068"/>
            <a:ext cx="114302" cy="17145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58</a:t>
            </a:fld>
            <a:endParaRPr lang="en-GB" sz="900" dirty="0"/>
          </a:p>
        </p:txBody>
      </p:sp>
      <p:sp>
        <p:nvSpPr>
          <p:cNvPr id="455682" name="Rectangle 2"/>
          <p:cNvSpPr>
            <a:spLocks noChangeArrowheads="1"/>
          </p:cNvSpPr>
          <p:nvPr/>
        </p:nvSpPr>
        <p:spPr bwMode="auto">
          <a:xfrm>
            <a:off x="57151" y="328873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Levels of concern relating to charities</a:t>
            </a:r>
            <a:endParaRPr lang="en-GB" sz="2800" i="1" dirty="0"/>
          </a:p>
        </p:txBody>
      </p:sp>
      <p:sp>
        <p:nvSpPr>
          <p:cNvPr id="19"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0" name="Text Box 4"/>
          <p:cNvSpPr txBox="1">
            <a:spLocks noChangeArrowheads="1"/>
          </p:cNvSpPr>
          <p:nvPr/>
        </p:nvSpPr>
        <p:spPr bwMode="auto">
          <a:xfrm>
            <a:off x="0" y="6136501"/>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Q8b. Please state how concerned you are about each of the following issues.</a:t>
            </a:r>
            <a:endParaRPr lang="en-US" sz="1200" dirty="0"/>
          </a:p>
        </p:txBody>
      </p:sp>
      <p:graphicFrame>
        <p:nvGraphicFramePr>
          <p:cNvPr id="11" name="Object 2"/>
          <p:cNvGraphicFramePr>
            <a:graphicFrameLocks noChangeAspect="1"/>
          </p:cNvGraphicFramePr>
          <p:nvPr>
            <p:extLst>
              <p:ext uri="{D42A27DB-BD31-4B8C-83A1-F6EECF244321}">
                <p14:modId xmlns:p14="http://schemas.microsoft.com/office/powerpoint/2010/main" xmlns="" val="3611782910"/>
              </p:ext>
            </p:extLst>
          </p:nvPr>
        </p:nvGraphicFramePr>
        <p:xfrm>
          <a:off x="772886" y="1734691"/>
          <a:ext cx="7686776" cy="17378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71475" y="1235968"/>
            <a:ext cx="5328592"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Accuracy of charities’ accounts</a:t>
            </a:r>
            <a:endParaRPr lang="en-US" sz="2000" dirty="0" smtClean="0"/>
          </a:p>
        </p:txBody>
      </p:sp>
      <p:grpSp>
        <p:nvGrpSpPr>
          <p:cNvPr id="13" name="Group 12"/>
          <p:cNvGrpSpPr/>
          <p:nvPr/>
        </p:nvGrpSpPr>
        <p:grpSpPr>
          <a:xfrm>
            <a:off x="370000" y="3664058"/>
            <a:ext cx="8307275" cy="2225115"/>
            <a:chOff x="-195632" y="980728"/>
            <a:chExt cx="9088112" cy="2540286"/>
          </a:xfrm>
        </p:grpSpPr>
        <p:graphicFrame>
          <p:nvGraphicFramePr>
            <p:cNvPr id="14" name="Object 2"/>
            <p:cNvGraphicFramePr>
              <a:graphicFrameLocks noChangeAspect="1"/>
            </p:cNvGraphicFramePr>
            <p:nvPr>
              <p:extLst>
                <p:ext uri="{D42A27DB-BD31-4B8C-83A1-F6EECF244321}">
                  <p14:modId xmlns:p14="http://schemas.microsoft.com/office/powerpoint/2010/main" xmlns="" val="1788657843"/>
                </p:ext>
              </p:extLst>
            </p:nvPr>
          </p:nvGraphicFramePr>
          <p:xfrm>
            <a:off x="251520" y="1532598"/>
            <a:ext cx="8640960" cy="198841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195632" y="980728"/>
              <a:ext cx="8424935"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Existence of charity regulation to ensure they are working for public benefit</a:t>
              </a:r>
              <a:endParaRPr lang="en-US" sz="2000" dirty="0" smtClean="0"/>
            </a:p>
          </p:txBody>
        </p:sp>
      </p:grpSp>
      <p:sp>
        <p:nvSpPr>
          <p:cNvPr id="18" name="Down Arrow 17"/>
          <p:cNvSpPr/>
          <p:nvPr/>
        </p:nvSpPr>
        <p:spPr>
          <a:xfrm>
            <a:off x="6747776" y="2160738"/>
            <a:ext cx="141515" cy="1959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Up Arrow 19"/>
          <p:cNvSpPr/>
          <p:nvPr/>
        </p:nvSpPr>
        <p:spPr>
          <a:xfrm>
            <a:off x="3529015" y="2128828"/>
            <a:ext cx="114302" cy="17145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868085" y="1478190"/>
            <a:ext cx="103842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Mean score</a:t>
            </a:r>
          </a:p>
          <a:p>
            <a:pPr algn="ctr"/>
            <a:r>
              <a:rPr lang="en-GB" sz="1400" dirty="0" smtClean="0"/>
              <a:t>(1 to 5)</a:t>
            </a:r>
          </a:p>
        </p:txBody>
      </p:sp>
      <p:sp>
        <p:nvSpPr>
          <p:cNvPr id="21" name="TextBox 20"/>
          <p:cNvSpPr txBox="1"/>
          <p:nvPr/>
        </p:nvSpPr>
        <p:spPr>
          <a:xfrm>
            <a:off x="8164718" y="2211651"/>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3.86</a:t>
            </a:r>
          </a:p>
        </p:txBody>
      </p:sp>
      <p:sp>
        <p:nvSpPr>
          <p:cNvPr id="22" name="TextBox 21"/>
          <p:cNvSpPr txBox="1"/>
          <p:nvPr/>
        </p:nvSpPr>
        <p:spPr>
          <a:xfrm>
            <a:off x="8164714" y="2928634"/>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3.72</a:t>
            </a:r>
          </a:p>
        </p:txBody>
      </p:sp>
      <p:sp>
        <p:nvSpPr>
          <p:cNvPr id="23" name="TextBox 22"/>
          <p:cNvSpPr txBox="1"/>
          <p:nvPr/>
        </p:nvSpPr>
        <p:spPr>
          <a:xfrm>
            <a:off x="8164708" y="4637241"/>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3.75</a:t>
            </a:r>
          </a:p>
        </p:txBody>
      </p:sp>
      <p:sp>
        <p:nvSpPr>
          <p:cNvPr id="24" name="TextBox 23"/>
          <p:cNvSpPr txBox="1"/>
          <p:nvPr/>
        </p:nvSpPr>
        <p:spPr>
          <a:xfrm>
            <a:off x="8164704" y="5345318"/>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3.76</a:t>
            </a:r>
          </a:p>
        </p:txBody>
      </p:sp>
      <p:sp>
        <p:nvSpPr>
          <p:cNvPr id="27" name="Up Arrow 26"/>
          <p:cNvSpPr/>
          <p:nvPr/>
        </p:nvSpPr>
        <p:spPr>
          <a:xfrm>
            <a:off x="8586791" y="2332750"/>
            <a:ext cx="114302" cy="17145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Grp="1" noChangeAspect="1"/>
          </p:cNvGraphicFramePr>
          <p:nvPr>
            <p:ph/>
            <p:extLst>
              <p:ext uri="{D42A27DB-BD31-4B8C-83A1-F6EECF244321}">
                <p14:modId xmlns:p14="http://schemas.microsoft.com/office/powerpoint/2010/main" xmlns="" val="2274530229"/>
              </p:ext>
            </p:extLst>
          </p:nvPr>
        </p:nvGraphicFramePr>
        <p:xfrm>
          <a:off x="533400" y="1689000"/>
          <a:ext cx="7783286" cy="1892399"/>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59</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Levels of concern relating to charities</a:t>
            </a:r>
            <a:endParaRPr lang="en-GB" sz="2800" i="1" dirty="0"/>
          </a:p>
        </p:txBody>
      </p:sp>
      <p:sp>
        <p:nvSpPr>
          <p:cNvPr id="19" name="Text Box 7"/>
          <p:cNvSpPr txBox="1">
            <a:spLocks noChangeArrowheads="1"/>
          </p:cNvSpPr>
          <p:nvPr/>
        </p:nvSpPr>
        <p:spPr bwMode="auto">
          <a:xfrm>
            <a:off x="1366837" y="61654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3" name="Rounded Rectangle 12"/>
          <p:cNvSpPr/>
          <p:nvPr/>
        </p:nvSpPr>
        <p:spPr>
          <a:xfrm>
            <a:off x="371895" y="3956491"/>
            <a:ext cx="8343480" cy="1736646"/>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600" dirty="0" smtClean="0">
                <a:solidFill>
                  <a:schemeClr val="tx1"/>
                </a:solidFill>
              </a:rPr>
              <a:t>Levels of concern for each of the five statements have remained largely unchanged since 2014. Chief executive salaries (2014 4.2, 2016 4.29) and the accuracy of accounting (2014 3.86, 2016 3.72) have both seen small increases in the mean level of concern.</a:t>
            </a:r>
          </a:p>
          <a:p>
            <a:pPr algn="ctr"/>
            <a:endParaRPr lang="en-GB" sz="1600" dirty="0" smtClean="0">
              <a:solidFill>
                <a:schemeClr val="tx1"/>
              </a:solidFill>
            </a:endParaRPr>
          </a:p>
          <a:p>
            <a:pPr algn="ctr"/>
            <a:r>
              <a:rPr lang="en-GB" sz="1600" dirty="0" smtClean="0">
                <a:solidFill>
                  <a:schemeClr val="tx1"/>
                </a:solidFill>
              </a:rPr>
              <a:t>The accuracy of charities accounts (2014 27%, 2016 33%) and methods of fundraising (2014 21%, 2016 26%) have both seen a small but real increase in those ‘very’ concerned about them.  </a:t>
            </a:r>
            <a:endParaRPr lang="en-GB" sz="1600" dirty="0" smtClean="0">
              <a:solidFill>
                <a:srgbClr val="FF0000"/>
              </a:solidFill>
            </a:endParaRPr>
          </a:p>
        </p:txBody>
      </p:sp>
      <p:sp>
        <p:nvSpPr>
          <p:cNvPr id="10" name="Text Box 4"/>
          <p:cNvSpPr txBox="1">
            <a:spLocks noChangeArrowheads="1"/>
          </p:cNvSpPr>
          <p:nvPr/>
        </p:nvSpPr>
        <p:spPr bwMode="auto">
          <a:xfrm>
            <a:off x="0" y="6149201"/>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Q8b. Please state how concerned you are about each of the following issues.</a:t>
            </a:r>
            <a:endParaRPr lang="en-US" sz="1200" dirty="0"/>
          </a:p>
        </p:txBody>
      </p:sp>
      <p:sp>
        <p:nvSpPr>
          <p:cNvPr id="12" name="TextBox 11"/>
          <p:cNvSpPr txBox="1"/>
          <p:nvPr/>
        </p:nvSpPr>
        <p:spPr>
          <a:xfrm>
            <a:off x="171450" y="1089164"/>
            <a:ext cx="5328592"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Methods of fundraising used by charities</a:t>
            </a:r>
            <a:endParaRPr lang="en-US" sz="2000" dirty="0" smtClean="0"/>
          </a:p>
        </p:txBody>
      </p:sp>
      <p:sp>
        <p:nvSpPr>
          <p:cNvPr id="15" name="Up Arrow 14"/>
          <p:cNvSpPr/>
          <p:nvPr/>
        </p:nvSpPr>
        <p:spPr>
          <a:xfrm>
            <a:off x="3043223" y="2128828"/>
            <a:ext cx="114302" cy="17145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6119098" y="2146528"/>
            <a:ext cx="141515" cy="1959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759225" y="1489076"/>
            <a:ext cx="103842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Mean score</a:t>
            </a:r>
          </a:p>
          <a:p>
            <a:pPr algn="ctr"/>
            <a:r>
              <a:rPr lang="en-GB" sz="1400" dirty="0" smtClean="0"/>
              <a:t>(1 to 5)</a:t>
            </a:r>
          </a:p>
        </p:txBody>
      </p:sp>
      <p:sp>
        <p:nvSpPr>
          <p:cNvPr id="18" name="TextBox 17"/>
          <p:cNvSpPr txBox="1"/>
          <p:nvPr/>
        </p:nvSpPr>
        <p:spPr>
          <a:xfrm>
            <a:off x="8055857" y="2222537"/>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3.57</a:t>
            </a:r>
          </a:p>
        </p:txBody>
      </p:sp>
      <p:sp>
        <p:nvSpPr>
          <p:cNvPr id="20" name="TextBox 19"/>
          <p:cNvSpPr txBox="1"/>
          <p:nvPr/>
        </p:nvSpPr>
        <p:spPr>
          <a:xfrm>
            <a:off x="8055853" y="3001866"/>
            <a:ext cx="50366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3.51</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Profile Quantitative</a:t>
            </a:r>
            <a:endParaRPr lang="en-GB" dirty="0"/>
          </a:p>
        </p:txBody>
      </p:sp>
      <p:graphicFrame>
        <p:nvGraphicFramePr>
          <p:cNvPr id="7" name="Content Placeholder 6"/>
          <p:cNvGraphicFramePr>
            <a:graphicFrameLocks noGrp="1"/>
          </p:cNvGraphicFramePr>
          <p:nvPr>
            <p:ph idx="1"/>
          </p:nvPr>
        </p:nvGraphicFramePr>
        <p:xfrm>
          <a:off x="467544" y="1023020"/>
          <a:ext cx="8229600" cy="5112569"/>
        </p:xfrm>
        <a:graphic>
          <a:graphicData uri="http://schemas.openxmlformats.org/drawingml/2006/table">
            <a:tbl>
              <a:tblPr firstRow="1" bandRow="1">
                <a:tableStyleId>{5C22544A-7EE6-4342-B048-85BDC9FD1C3A}</a:tableStyleId>
              </a:tblPr>
              <a:tblGrid>
                <a:gridCol w="2160240"/>
                <a:gridCol w="1097304"/>
                <a:gridCol w="857256"/>
                <a:gridCol w="1861864"/>
                <a:gridCol w="1209970"/>
                <a:gridCol w="1042966"/>
              </a:tblGrid>
              <a:tr h="469671">
                <a:tc>
                  <a:txBody>
                    <a:bodyPr/>
                    <a:lstStyle/>
                    <a:p>
                      <a:endParaRPr lang="en-GB" sz="1300" dirty="0">
                        <a:solidFill>
                          <a:schemeClr val="tx1"/>
                        </a:solidFill>
                      </a:endParaRPr>
                    </a:p>
                  </a:txBody>
                  <a:tcPr/>
                </a:tc>
                <a:tc>
                  <a:txBody>
                    <a:bodyPr/>
                    <a:lstStyle/>
                    <a:p>
                      <a:r>
                        <a:rPr lang="en-GB" sz="1300" dirty="0" smtClean="0">
                          <a:solidFill>
                            <a:schemeClr val="tx1"/>
                          </a:solidFill>
                        </a:rPr>
                        <a:t>Unweighted</a:t>
                      </a:r>
                      <a:endParaRPr lang="en-GB" sz="1300" dirty="0">
                        <a:solidFill>
                          <a:schemeClr val="tx1"/>
                        </a:solidFill>
                      </a:endParaRPr>
                    </a:p>
                  </a:txBody>
                  <a:tcPr/>
                </a:tc>
                <a:tc>
                  <a:txBody>
                    <a:bodyPr/>
                    <a:lstStyle/>
                    <a:p>
                      <a:r>
                        <a:rPr lang="en-GB" sz="1300" dirty="0" smtClean="0">
                          <a:solidFill>
                            <a:schemeClr val="tx1"/>
                          </a:solidFill>
                        </a:rPr>
                        <a:t>Weighted</a:t>
                      </a:r>
                      <a:endParaRPr lang="en-GB" sz="1300" dirty="0">
                        <a:solidFill>
                          <a:schemeClr val="tx1"/>
                        </a:solidFill>
                      </a:endParaRPr>
                    </a:p>
                  </a:txBody>
                  <a:tcPr/>
                </a:tc>
                <a:tc>
                  <a:txBody>
                    <a:bodyPr/>
                    <a:lstStyle/>
                    <a:p>
                      <a:endParaRPr lang="en-GB" sz="1300" dirty="0">
                        <a:solidFill>
                          <a:schemeClr val="tx1"/>
                        </a:solidFill>
                      </a:endParaRPr>
                    </a:p>
                  </a:txBody>
                  <a:tcPr/>
                </a:tc>
                <a:tc>
                  <a:txBody>
                    <a:bodyPr/>
                    <a:lstStyle/>
                    <a:p>
                      <a:r>
                        <a:rPr lang="en-GB" sz="1300" dirty="0" smtClean="0">
                          <a:solidFill>
                            <a:schemeClr val="tx1"/>
                          </a:solidFill>
                        </a:rPr>
                        <a:t>Unweighted</a:t>
                      </a:r>
                      <a:endParaRPr lang="en-GB" sz="1300" dirty="0">
                        <a:solidFill>
                          <a:schemeClr val="tx1"/>
                        </a:solidFill>
                      </a:endParaRPr>
                    </a:p>
                  </a:txBody>
                  <a:tcPr/>
                </a:tc>
                <a:tc>
                  <a:txBody>
                    <a:bodyPr/>
                    <a:lstStyle/>
                    <a:p>
                      <a:r>
                        <a:rPr lang="en-GB" sz="1300" dirty="0" smtClean="0">
                          <a:solidFill>
                            <a:schemeClr val="tx1"/>
                          </a:solidFill>
                        </a:rPr>
                        <a:t>Weighted</a:t>
                      </a:r>
                      <a:endParaRPr lang="en-GB" sz="1300" dirty="0">
                        <a:solidFill>
                          <a:schemeClr val="tx1"/>
                        </a:solidFill>
                      </a:endParaRPr>
                    </a:p>
                  </a:txBody>
                  <a:tcPr/>
                </a:tc>
              </a:tr>
              <a:tr h="357146">
                <a:tc>
                  <a:txBody>
                    <a:bodyPr/>
                    <a:lstStyle/>
                    <a:p>
                      <a:r>
                        <a:rPr lang="en-GB" sz="1300" b="1" dirty="0" smtClean="0">
                          <a:solidFill>
                            <a:schemeClr val="tx1"/>
                          </a:solidFill>
                        </a:rPr>
                        <a:t>Gender</a:t>
                      </a:r>
                      <a:endParaRPr lang="en-GB" sz="1300" b="1" dirty="0">
                        <a:solidFill>
                          <a:schemeClr val="tx1"/>
                        </a:solidFill>
                      </a:endParaRPr>
                    </a:p>
                  </a:txBody>
                  <a:tcPr/>
                </a:tc>
                <a:tc>
                  <a:txBody>
                    <a:bodyPr/>
                    <a:lstStyle/>
                    <a:p>
                      <a:endParaRPr lang="en-GB" sz="1300" b="1" dirty="0">
                        <a:solidFill>
                          <a:schemeClr val="tx1"/>
                        </a:solidFill>
                      </a:endParaRPr>
                    </a:p>
                  </a:txBody>
                  <a:tcPr/>
                </a:tc>
                <a:tc>
                  <a:txBody>
                    <a:bodyPr/>
                    <a:lstStyle/>
                    <a:p>
                      <a:endParaRPr lang="en-GB" sz="1300" b="1" dirty="0">
                        <a:solidFill>
                          <a:schemeClr val="tx1"/>
                        </a:solidFill>
                      </a:endParaRPr>
                    </a:p>
                  </a:txBody>
                  <a:tcPr/>
                </a:tc>
                <a:tc>
                  <a:txBody>
                    <a:bodyPr/>
                    <a:lstStyle/>
                    <a:p>
                      <a:r>
                        <a:rPr lang="en-GB" sz="1300" b="1" dirty="0" smtClean="0">
                          <a:solidFill>
                            <a:schemeClr val="tx1"/>
                          </a:solidFill>
                        </a:rPr>
                        <a:t>Age</a:t>
                      </a:r>
                      <a:endParaRPr lang="en-GB" sz="1300" b="1" dirty="0">
                        <a:solidFill>
                          <a:schemeClr val="tx1"/>
                        </a:solidFill>
                      </a:endParaRPr>
                    </a:p>
                  </a:txBody>
                  <a:tcPr/>
                </a:tc>
                <a:tc>
                  <a:txBody>
                    <a:bodyPr/>
                    <a:lstStyle/>
                    <a:p>
                      <a:endParaRPr lang="en-GB" sz="1300" dirty="0">
                        <a:solidFill>
                          <a:schemeClr val="tx1"/>
                        </a:solidFill>
                      </a:endParaRPr>
                    </a:p>
                  </a:txBody>
                  <a:tcPr/>
                </a:tc>
                <a:tc>
                  <a:txBody>
                    <a:bodyPr/>
                    <a:lstStyle/>
                    <a:p>
                      <a:endParaRPr lang="en-GB" sz="1300" dirty="0">
                        <a:solidFill>
                          <a:schemeClr val="tx1"/>
                        </a:solidFill>
                      </a:endParaRPr>
                    </a:p>
                  </a:txBody>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Male</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48%</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48%</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u="none" strike="noStrike" cap="none" normalizeH="0" baseline="0" dirty="0" smtClean="0">
                          <a:ln>
                            <a:noFill/>
                          </a:ln>
                          <a:solidFill>
                            <a:schemeClr val="tx1"/>
                          </a:solidFill>
                          <a:effectLst/>
                        </a:rPr>
                        <a:t>16-24</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Female</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52%</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52%</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u="none" strike="noStrike" cap="none" normalizeH="0" baseline="0" dirty="0" smtClean="0">
                          <a:ln>
                            <a:noFill/>
                          </a:ln>
                          <a:solidFill>
                            <a:schemeClr val="tx1"/>
                          </a:solidFill>
                          <a:effectLst/>
                        </a:rPr>
                        <a:t>25-34</a:t>
                      </a:r>
                      <a:endParaRPr kumimoji="0" lang="en-US" sz="1300" b="1" u="none" strike="noStrike" cap="none" normalizeH="0" baseline="0" dirty="0" smtClean="0">
                        <a:ln>
                          <a:noFill/>
                        </a:ln>
                        <a:solidFill>
                          <a:schemeClr val="tx1"/>
                        </a:solidFill>
                        <a:effectLs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r>
              <a:tr h="357146">
                <a:tc>
                  <a:txBody>
                    <a:bodyPr/>
                    <a:lstStyle/>
                    <a:p>
                      <a:r>
                        <a:rPr lang="en-GB" sz="1300" b="1" dirty="0" smtClean="0">
                          <a:solidFill>
                            <a:schemeClr val="tx1"/>
                          </a:solidFill>
                        </a:rPr>
                        <a:t>Location</a:t>
                      </a:r>
                      <a:endParaRPr lang="en-GB" sz="1300" b="1" dirty="0">
                        <a:solidFill>
                          <a:schemeClr val="tx1"/>
                        </a:solidFill>
                      </a:endParaRPr>
                    </a:p>
                  </a:txBody>
                  <a:tcPr/>
                </a:tc>
                <a:tc>
                  <a:txBody>
                    <a:bodyPr/>
                    <a:lstStyle/>
                    <a:p>
                      <a:endParaRPr lang="en-GB" sz="1300" dirty="0">
                        <a:solidFill>
                          <a:schemeClr val="tx1"/>
                        </a:solidFill>
                      </a:endParaRPr>
                    </a:p>
                  </a:txBody>
                  <a:tcPr/>
                </a:tc>
                <a:tc>
                  <a:txBody>
                    <a:bodyPr/>
                    <a:lstStyle/>
                    <a:p>
                      <a:endParaRPr lang="en-GB" sz="1300" dirty="0">
                        <a:solidFill>
                          <a:schemeClr val="tx1"/>
                        </a:solidFill>
                      </a:endParaRPr>
                    </a:p>
                  </a:txBody>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35-44</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17%</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17%</a:t>
                      </a:r>
                    </a:p>
                  </a:txBody>
                  <a:tcPr marL="90000" marR="90000" marT="46800" marB="46800" horzOverflow="overflow"/>
                </a:tc>
              </a:tr>
              <a:tr h="357146">
                <a:tc>
                  <a:txBody>
                    <a:bodyPr/>
                    <a:lstStyle/>
                    <a:p>
                      <a:pPr>
                        <a:spcAft>
                          <a:spcPts val="0"/>
                        </a:spcAft>
                      </a:pPr>
                      <a:r>
                        <a:rPr lang="en-GB" sz="1300">
                          <a:solidFill>
                            <a:schemeClr val="tx1"/>
                          </a:solidFill>
                          <a:latin typeface="Calibri"/>
                          <a:ea typeface="Calibri"/>
                          <a:cs typeface="Times New Roman"/>
                        </a:rPr>
                        <a:t>North East Scotland</a:t>
                      </a:r>
                      <a:endParaRPr lang="en-US" sz="1300">
                        <a:solidFill>
                          <a:schemeClr val="tx1"/>
                        </a:solidFill>
                        <a:latin typeface="Arial"/>
                        <a:ea typeface="Calibri"/>
                        <a:cs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18%</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18%</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45-54</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18%</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18%</a:t>
                      </a:r>
                    </a:p>
                  </a:txBody>
                  <a:tcPr marL="90000" marR="90000" marT="46800" marB="46800" horzOverflow="overflow"/>
                </a:tc>
              </a:tr>
              <a:tr h="357146">
                <a:tc>
                  <a:txBody>
                    <a:bodyPr/>
                    <a:lstStyle/>
                    <a:p>
                      <a:pPr>
                        <a:spcAft>
                          <a:spcPts val="0"/>
                        </a:spcAft>
                      </a:pPr>
                      <a:r>
                        <a:rPr lang="en-GB" sz="1300">
                          <a:solidFill>
                            <a:schemeClr val="tx1"/>
                          </a:solidFill>
                          <a:latin typeface="Calibri"/>
                          <a:ea typeface="Calibri"/>
                          <a:cs typeface="Times New Roman"/>
                        </a:rPr>
                        <a:t>Highlands &amp; Islands</a:t>
                      </a:r>
                      <a:endParaRPr lang="en-US" sz="1300">
                        <a:solidFill>
                          <a:schemeClr val="tx1"/>
                        </a:solidFill>
                        <a:latin typeface="Arial"/>
                        <a:ea typeface="Calibri"/>
                        <a:cs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6%</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6%</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55-64</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r>
              <a:tr h="357146">
                <a:tc>
                  <a:txBody>
                    <a:bodyPr/>
                    <a:lstStyle/>
                    <a:p>
                      <a:pPr>
                        <a:spcAft>
                          <a:spcPts val="0"/>
                        </a:spcAft>
                      </a:pPr>
                      <a:r>
                        <a:rPr lang="en-GB" sz="1300">
                          <a:solidFill>
                            <a:schemeClr val="tx1"/>
                          </a:solidFill>
                          <a:latin typeface="Calibri"/>
                          <a:ea typeface="Calibri"/>
                          <a:cs typeface="Times New Roman"/>
                        </a:rPr>
                        <a:t>South Scotland</a:t>
                      </a:r>
                      <a:endParaRPr lang="en-US" sz="1300">
                        <a:solidFill>
                          <a:schemeClr val="tx1"/>
                        </a:solidFill>
                        <a:latin typeface="Arial"/>
                        <a:ea typeface="Calibri"/>
                        <a:cs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4%</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4%</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b="0" i="0" u="none" strike="noStrike" cap="none" normalizeH="0" baseline="0" dirty="0" smtClean="0">
                          <a:ln>
                            <a:noFill/>
                          </a:ln>
                          <a:solidFill>
                            <a:schemeClr val="tx1"/>
                          </a:solidFill>
                          <a:effectLst/>
                          <a:latin typeface="+mn-lt"/>
                        </a:rPr>
                        <a:t>65+</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20%</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20%</a:t>
                      </a:r>
                    </a:p>
                  </a:txBody>
                  <a:tcPr marL="90000" marR="90000" marT="46800" marB="46800" horzOverflow="overflow"/>
                </a:tc>
              </a:tr>
              <a:tr h="357146">
                <a:tc>
                  <a:txBody>
                    <a:bodyPr/>
                    <a:lstStyle/>
                    <a:p>
                      <a:pPr>
                        <a:spcAft>
                          <a:spcPts val="0"/>
                        </a:spcAft>
                      </a:pPr>
                      <a:r>
                        <a:rPr lang="en-GB" sz="1300" dirty="0">
                          <a:solidFill>
                            <a:schemeClr val="tx1"/>
                          </a:solidFill>
                          <a:latin typeface="Calibri"/>
                          <a:ea typeface="Calibri"/>
                          <a:cs typeface="Times New Roman"/>
                        </a:rPr>
                        <a:t>West Scotland</a:t>
                      </a:r>
                      <a:endParaRPr lang="en-US" sz="1300" dirty="0">
                        <a:solidFill>
                          <a:schemeClr val="tx1"/>
                        </a:solidFill>
                        <a:latin typeface="Arial"/>
                        <a:ea typeface="Calibri"/>
                        <a:cs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c>
                  <a:txBody>
                    <a:bodyPr/>
                    <a:lstStyle/>
                    <a:p>
                      <a:pPr marL="0" marR="0" lvl="0" indent="0" algn="l" defTabSz="914400" rtl="0" eaLnBrk="1" fontAlgn="base" latinLnBrk="0" hangingPunct="1">
                        <a:lnSpc>
                          <a:spcPct val="100000"/>
                        </a:lnSpc>
                        <a:spcBef>
                          <a:spcPct val="20000"/>
                        </a:spcBef>
                        <a:spcAft>
                          <a:spcPct val="0"/>
                        </a:spcAft>
                        <a:buClr>
                          <a:srgbClr val="B6B982"/>
                        </a:buClr>
                        <a:buSzTx/>
                        <a:buFontTx/>
                        <a:buNone/>
                        <a:tabLst/>
                        <a:defRPr/>
                      </a:pPr>
                      <a:r>
                        <a:rPr kumimoji="0" lang="en-GB" sz="1300" b="1" i="0" u="none" strike="noStrike" cap="none" normalizeH="0" baseline="0" dirty="0" smtClean="0">
                          <a:ln>
                            <a:noFill/>
                          </a:ln>
                          <a:solidFill>
                            <a:schemeClr val="tx1"/>
                          </a:solidFill>
                          <a:effectLst/>
                          <a:latin typeface="+mn-lt"/>
                        </a:rPr>
                        <a:t>SEG</a:t>
                      </a:r>
                      <a:endParaRPr kumimoji="0" lang="en-US" sz="1300" b="1"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r>
              <a:tr h="357146">
                <a:tc>
                  <a:txBody>
                    <a:bodyPr/>
                    <a:lstStyle/>
                    <a:p>
                      <a:pPr>
                        <a:spcAft>
                          <a:spcPts val="0"/>
                        </a:spcAft>
                      </a:pPr>
                      <a:r>
                        <a:rPr lang="en-GB" sz="1300">
                          <a:solidFill>
                            <a:schemeClr val="tx1"/>
                          </a:solidFill>
                          <a:latin typeface="Calibri"/>
                          <a:ea typeface="Calibri"/>
                          <a:cs typeface="Times New Roman"/>
                        </a:rPr>
                        <a:t>Central </a:t>
                      </a:r>
                      <a:endParaRPr lang="en-US" sz="1300">
                        <a:solidFill>
                          <a:schemeClr val="tx1"/>
                        </a:solidFill>
                        <a:latin typeface="Arial"/>
                        <a:ea typeface="Calibri"/>
                        <a:cs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19%</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19%</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AB</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20%</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18%</a:t>
                      </a:r>
                    </a:p>
                  </a:txBody>
                  <a:tcPr marL="90000" marR="90000" marT="46800" marB="46800" horzOverflow="overflow"/>
                </a:tc>
              </a:tr>
              <a:tr h="357146">
                <a:tc>
                  <a:txBody>
                    <a:bodyPr/>
                    <a:lstStyle/>
                    <a:p>
                      <a:pPr>
                        <a:spcAft>
                          <a:spcPts val="0"/>
                        </a:spcAft>
                      </a:pPr>
                      <a:r>
                        <a:rPr lang="en-GB" sz="1300">
                          <a:solidFill>
                            <a:schemeClr val="tx1"/>
                          </a:solidFill>
                          <a:latin typeface="Calibri"/>
                          <a:ea typeface="Calibri"/>
                          <a:cs typeface="Times New Roman"/>
                        </a:rPr>
                        <a:t>Mid-Scotland &amp; Fife</a:t>
                      </a:r>
                      <a:endParaRPr lang="en-US" sz="1300">
                        <a:solidFill>
                          <a:schemeClr val="tx1"/>
                        </a:solidFill>
                        <a:latin typeface="Arial"/>
                        <a:ea typeface="Calibri"/>
                        <a:cs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8%</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8%</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C1</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33%</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32%</a:t>
                      </a:r>
                    </a:p>
                  </a:txBody>
                  <a:tcPr marL="90000" marR="90000" marT="46800" marB="46800" horzOverflow="overflow"/>
                </a:tc>
              </a:tr>
              <a:tr h="357146">
                <a:tc>
                  <a:txBody>
                    <a:bodyPr/>
                    <a:lstStyle/>
                    <a:p>
                      <a:pPr>
                        <a:spcAft>
                          <a:spcPts val="0"/>
                        </a:spcAft>
                      </a:pPr>
                      <a:r>
                        <a:rPr lang="en-GB" sz="1300">
                          <a:solidFill>
                            <a:schemeClr val="tx1"/>
                          </a:solidFill>
                          <a:latin typeface="Calibri"/>
                          <a:ea typeface="Calibri"/>
                          <a:cs typeface="Times New Roman"/>
                        </a:rPr>
                        <a:t>Lothians</a:t>
                      </a:r>
                      <a:endParaRPr lang="en-US" sz="1300">
                        <a:solidFill>
                          <a:schemeClr val="tx1"/>
                        </a:solidFill>
                        <a:latin typeface="Arial"/>
                        <a:ea typeface="Calibri"/>
                        <a:cs typeface="Times New Roman"/>
                      </a:endParaRPr>
                    </a:p>
                  </a:txBody>
                  <a:tcPr marL="68580" marR="68580" marT="0" marB="0"/>
                </a:tc>
                <a:tc>
                  <a:txBody>
                    <a:bodyPr/>
                    <a:lstStyle/>
                    <a:p>
                      <a:pPr algn="ctr"/>
                      <a:r>
                        <a:rPr lang="en-US" sz="1300" dirty="0" smtClean="0">
                          <a:solidFill>
                            <a:schemeClr val="tx1"/>
                          </a:solidFill>
                          <a:latin typeface="+mn-lt"/>
                        </a:rPr>
                        <a:t>13%</a:t>
                      </a:r>
                      <a:endParaRPr lang="en-US" sz="1300" dirty="0">
                        <a:solidFill>
                          <a:schemeClr val="tx1"/>
                        </a:solidFill>
                        <a:latin typeface="+mn-lt"/>
                      </a:endParaRPr>
                    </a:p>
                  </a:txBody>
                  <a:tcPr marL="90000" marR="90000" marT="46800" marB="46800" horzOverflow="overflow"/>
                </a:tc>
                <a:tc>
                  <a:txBody>
                    <a:bodyPr/>
                    <a:lstStyle/>
                    <a:p>
                      <a:pPr algn="ctr"/>
                      <a:r>
                        <a:rPr lang="en-US" sz="1300" dirty="0" smtClean="0">
                          <a:solidFill>
                            <a:schemeClr val="tx1"/>
                          </a:solidFill>
                          <a:latin typeface="+mn-lt"/>
                        </a:rPr>
                        <a:t>13%</a:t>
                      </a:r>
                      <a:endParaRPr lang="en-US" sz="1300" dirty="0">
                        <a:solidFill>
                          <a:schemeClr val="tx1"/>
                        </a:solidFill>
                        <a:latin typeface="+mn-lt"/>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C2</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20%</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22%</a:t>
                      </a:r>
                    </a:p>
                  </a:txBody>
                  <a:tcPr marL="90000" marR="90000" marT="46800" marB="46800" horzOverflow="overflow"/>
                </a:tc>
              </a:tr>
              <a:tr h="357146">
                <a:tc>
                  <a:txBody>
                    <a:bodyPr/>
                    <a:lstStyle/>
                    <a:p>
                      <a:pPr>
                        <a:spcAft>
                          <a:spcPts val="0"/>
                        </a:spcAft>
                      </a:pPr>
                      <a:r>
                        <a:rPr lang="en-GB" sz="1300" dirty="0">
                          <a:solidFill>
                            <a:schemeClr val="tx1"/>
                          </a:solidFill>
                          <a:latin typeface="Calibri"/>
                          <a:ea typeface="Calibri"/>
                          <a:cs typeface="Times New Roman"/>
                        </a:rPr>
                        <a:t>Glasgow</a:t>
                      </a:r>
                      <a:endParaRPr lang="en-US" sz="1300" dirty="0">
                        <a:solidFill>
                          <a:schemeClr val="tx1"/>
                        </a:solidFill>
                        <a:latin typeface="Arial"/>
                        <a:ea typeface="Calibri"/>
                        <a:cs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17%</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17%</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DE</a:t>
                      </a:r>
                      <a:endParaRPr kumimoji="0" lang="en-US" sz="13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27%</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i="0" u="none" strike="noStrike" cap="none" normalizeH="0" baseline="0" dirty="0" smtClean="0">
                          <a:ln>
                            <a:noFill/>
                          </a:ln>
                          <a:solidFill>
                            <a:schemeClr val="tx1"/>
                          </a:solidFill>
                          <a:effectLst/>
                          <a:latin typeface="+mn-lt"/>
                        </a:rPr>
                        <a:t>28%</a:t>
                      </a:r>
                    </a:p>
                  </a:txBody>
                  <a:tcPr marL="90000" marR="90000" marT="46800" marB="46800" horzOverflow="overflow"/>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1" u="none" strike="noStrike" cap="none" normalizeH="0" baseline="0" dirty="0" smtClean="0">
                          <a:ln>
                            <a:noFill/>
                          </a:ln>
                          <a:solidFill>
                            <a:schemeClr val="tx1"/>
                          </a:solidFill>
                          <a:effectLst/>
                        </a:rPr>
                        <a:t>BASE:</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1,010</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u="none" strike="noStrike" kern="1200" cap="none" normalizeH="0" baseline="0" dirty="0" smtClean="0">
                          <a:ln>
                            <a:noFill/>
                          </a:ln>
                          <a:solidFill>
                            <a:schemeClr val="tx1"/>
                          </a:solidFill>
                          <a:effectLst/>
                          <a:latin typeface="+mn-lt"/>
                          <a:ea typeface="+mn-ea"/>
                          <a:cs typeface="+mn-cs"/>
                        </a:rPr>
                        <a:t>1,010</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b="1" u="none" strike="noStrike" cap="none" normalizeH="0" baseline="0" dirty="0" smtClean="0">
                          <a:ln>
                            <a:noFill/>
                          </a:ln>
                          <a:solidFill>
                            <a:schemeClr val="tx1"/>
                          </a:solidFill>
                          <a:effectLst/>
                          <a:latin typeface="+mn-lt"/>
                        </a:rPr>
                        <a:t>BASE:</a:t>
                      </a:r>
                      <a:endParaRPr kumimoji="0" lang="en-US" sz="1300" b="1"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i="0" u="none" strike="noStrike" cap="none" normalizeH="0" baseline="0" dirty="0" smtClean="0">
                          <a:ln>
                            <a:noFill/>
                          </a:ln>
                          <a:solidFill>
                            <a:schemeClr val="tx1"/>
                          </a:solidFill>
                          <a:effectLst/>
                          <a:latin typeface="+mn-lt"/>
                        </a:rPr>
                        <a:t>1,010</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1" i="0" u="none" strike="noStrike" cap="none" normalizeH="0" baseline="0" dirty="0" smtClean="0">
                          <a:ln>
                            <a:noFill/>
                          </a:ln>
                          <a:solidFill>
                            <a:schemeClr val="tx1"/>
                          </a:solidFill>
                          <a:effectLst/>
                          <a:latin typeface="+mn-lt"/>
                        </a:rPr>
                        <a:t>1,010</a:t>
                      </a:r>
                    </a:p>
                  </a:txBody>
                  <a:tcPr marL="90000" marR="90000" marT="46800" marB="46800" horzOverflow="overflow"/>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solidFill>
                  <a:schemeClr val="tx1"/>
                </a:solidFill>
              </a:rPr>
              <a:pPr/>
              <a:t>6</a:t>
            </a:fld>
            <a:endParaRPr lang="en-GB">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16632"/>
            <a:ext cx="6838950" cy="1143000"/>
          </a:xfrm>
        </p:spPr>
        <p:txBody>
          <a:bodyPr>
            <a:normAutofit/>
          </a:bodyPr>
          <a:lstStyle/>
          <a:p>
            <a:r>
              <a:rPr lang="en-GB" sz="2800" dirty="0" smtClean="0"/>
              <a:t>Higher levels of concern consistently displayed by older age 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60</a:t>
            </a:fld>
            <a:endParaRPr lang="en-GB" dirty="0"/>
          </a:p>
        </p:txBody>
      </p:sp>
      <p:sp>
        <p:nvSpPr>
          <p:cNvPr id="9" name="Text Box 4"/>
          <p:cNvSpPr txBox="1">
            <a:spLocks noChangeArrowheads="1"/>
          </p:cNvSpPr>
          <p:nvPr/>
        </p:nvSpPr>
        <p:spPr bwMode="auto">
          <a:xfrm>
            <a:off x="0" y="6161901"/>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Q8b. Please state how concerned you are about each of the following issues.</a:t>
            </a:r>
            <a:endParaRPr lang="en-US" sz="1200" dirty="0"/>
          </a:p>
        </p:txBody>
      </p:sp>
      <p:graphicFrame>
        <p:nvGraphicFramePr>
          <p:cNvPr id="11" name="Chart 10"/>
          <p:cNvGraphicFramePr/>
          <p:nvPr>
            <p:extLst>
              <p:ext uri="{D42A27DB-BD31-4B8C-83A1-F6EECF244321}">
                <p14:modId xmlns:p14="http://schemas.microsoft.com/office/powerpoint/2010/main" xmlns="" val="3837340471"/>
              </p:ext>
            </p:extLst>
          </p:nvPr>
        </p:nvGraphicFramePr>
        <p:xfrm>
          <a:off x="0" y="1381126"/>
          <a:ext cx="9144000" cy="481647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61949" y="1054993"/>
            <a:ext cx="8429625"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Mean score by age group – 5 = very concerned, 1 = not at all concerned</a:t>
            </a:r>
            <a:endParaRPr lang="en-US" sz="20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61</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Contact with charity</a:t>
            </a:r>
          </a:p>
          <a:p>
            <a:pPr algn="just"/>
            <a:r>
              <a:rPr lang="en-GB" sz="1500" dirty="0"/>
              <a:t>Those </a:t>
            </a:r>
            <a:r>
              <a:rPr lang="en-GB" sz="1500" dirty="0" smtClean="0"/>
              <a:t>with contact with charity </a:t>
            </a:r>
            <a:r>
              <a:rPr lang="en-GB" sz="1500" dirty="0"/>
              <a:t>showed </a:t>
            </a:r>
            <a:r>
              <a:rPr lang="en-GB" sz="1500" dirty="0" smtClean="0"/>
              <a:t>lower levels of concern regarding the amount of donations spent on admin (contact 4.00, no contact 4.24) and chief executive salaries (contact 4.19, no contact 4.37)</a:t>
            </a:r>
          </a:p>
          <a:p>
            <a:pPr marL="0" indent="0" algn="just">
              <a:buNone/>
            </a:pPr>
            <a:endParaRPr lang="en-GB" sz="1500" dirty="0"/>
          </a:p>
        </p:txBody>
      </p:sp>
      <p:sp>
        <p:nvSpPr>
          <p:cNvPr id="9" name="Title 1"/>
          <p:cNvSpPr>
            <a:spLocks noGrp="1"/>
          </p:cNvSpPr>
          <p:nvPr>
            <p:ph type="title"/>
          </p:nvPr>
        </p:nvSpPr>
        <p:spPr>
          <a:xfrm>
            <a:off x="457200" y="116632"/>
            <a:ext cx="6997700" cy="1143000"/>
          </a:xfrm>
        </p:spPr>
        <p:txBody>
          <a:bodyPr>
            <a:normAutofit/>
          </a:bodyPr>
          <a:lstStyle/>
          <a:p>
            <a:r>
              <a:rPr lang="en-GB" sz="2800" dirty="0" smtClean="0"/>
              <a:t>Concern about charities – </a:t>
            </a:r>
            <a:r>
              <a:rPr lang="en-GB" sz="2800" dirty="0"/>
              <a:t>sub-groups</a:t>
            </a:r>
          </a:p>
        </p:txBody>
      </p:sp>
      <p:sp>
        <p:nvSpPr>
          <p:cNvPr id="7" name="Text Box 4"/>
          <p:cNvSpPr txBox="1">
            <a:spLocks noChangeArrowheads="1"/>
          </p:cNvSpPr>
          <p:nvPr/>
        </p:nvSpPr>
        <p:spPr bwMode="auto">
          <a:xfrm>
            <a:off x="0" y="6161901"/>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Q8b. Please state how concerned you are about each of the following issues.</a:t>
            </a:r>
            <a:endParaRPr lang="en-US" sz="1200" dirty="0"/>
          </a:p>
        </p:txBody>
      </p:sp>
    </p:spTree>
    <p:extLst>
      <p:ext uri="{BB962C8B-B14F-4D97-AF65-F5344CB8AC3E}">
        <p14:creationId xmlns:p14="http://schemas.microsoft.com/office/powerpoint/2010/main" xmlns="" val="4090252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139136" cy="1143000"/>
          </a:xfrm>
        </p:spPr>
        <p:txBody>
          <a:bodyPr>
            <a:normAutofit/>
          </a:bodyPr>
          <a:lstStyle/>
          <a:p>
            <a:r>
              <a:rPr lang="en-GB" sz="2800" dirty="0" smtClean="0"/>
              <a:t>Concerns regarding how charities fundraise</a:t>
            </a:r>
            <a:br>
              <a:rPr lang="en-GB" sz="2800" dirty="0" smtClean="0"/>
            </a:b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59304793"/>
              </p:ext>
            </p:extLst>
          </p:nvPr>
        </p:nvGraphicFramePr>
        <p:xfrm>
          <a:off x="2371726" y="1535720"/>
          <a:ext cx="4356593" cy="2164043"/>
        </p:xfrm>
        <a:graphic>
          <a:graphicData uri="http://schemas.openxmlformats.org/drawingml/2006/table">
            <a:tbl>
              <a:tblPr firstRow="1" bandRow="1">
                <a:tableStyleId>{5C22544A-7EE6-4342-B048-85BDC9FD1C3A}</a:tableStyleId>
              </a:tblPr>
              <a:tblGrid>
                <a:gridCol w="3657600"/>
                <a:gridCol w="698993"/>
              </a:tblGrid>
              <a:tr h="363461">
                <a:tc>
                  <a:txBody>
                    <a:bodyPr/>
                    <a:lstStyle/>
                    <a:p>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1" dirty="0" smtClean="0"/>
                        <a:t>(B:464)</a:t>
                      </a:r>
                      <a:r>
                        <a:rPr lang="en-GB" sz="1300" b="1" baseline="0" dirty="0" smtClean="0"/>
                        <a:t>                 %</a:t>
                      </a:r>
                      <a:endParaRPr lang="en-GB" sz="13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9958">
                <a:tc>
                  <a:txBody>
                    <a:bodyPr/>
                    <a:lstStyle/>
                    <a:p>
                      <a:pPr marL="102870" fontAlgn="base">
                        <a:spcBef>
                          <a:spcPts val="80"/>
                        </a:spcBef>
                        <a:spcAft>
                          <a:spcPts val="0"/>
                        </a:spcAft>
                      </a:pPr>
                      <a:r>
                        <a:rPr lang="en-GB" sz="1300" dirty="0" smtClean="0">
                          <a:latin typeface="+mn-lt"/>
                          <a:ea typeface="Times New Roman"/>
                          <a:cs typeface="Times New Roman"/>
                        </a:rPr>
                        <a:t>Aggressive fundraising tactics</a:t>
                      </a:r>
                      <a:endParaRPr lang="en-GB" sz="1300" dirty="0">
                        <a:latin typeface="+mn-lt"/>
                        <a:ea typeface="Times New Roman"/>
                        <a:cs typeface="Times New Roman"/>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300" kern="1200" dirty="0" smtClean="0">
                          <a:solidFill>
                            <a:schemeClr val="dk1"/>
                          </a:solidFill>
                          <a:latin typeface="+mn-lt"/>
                          <a:ea typeface="Times New Roman"/>
                          <a:cs typeface="Times New Roman"/>
                        </a:rPr>
                        <a:t>52%</a:t>
                      </a:r>
                      <a:endParaRPr lang="en-GB" sz="1300" kern="1200" dirty="0">
                        <a:solidFill>
                          <a:schemeClr val="dk1"/>
                        </a:solidFill>
                        <a:latin typeface="+mn-lt"/>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9958">
                <a:tc>
                  <a:txBody>
                    <a:bodyPr/>
                    <a:lstStyle/>
                    <a:p>
                      <a:pPr marL="102870" fontAlgn="b">
                        <a:spcAft>
                          <a:spcPts val="0"/>
                        </a:spcAft>
                      </a:pPr>
                      <a:r>
                        <a:rPr lang="en-GB" sz="1300" dirty="0" smtClean="0">
                          <a:latin typeface="+mn-lt"/>
                          <a:ea typeface="Times New Roman"/>
                          <a:cs typeface="Times New Roman"/>
                        </a:rPr>
                        <a:t>Money does not go to correct place after donation</a:t>
                      </a:r>
                      <a:endParaRPr lang="en-GB" sz="1300" dirty="0">
                        <a:latin typeface="+mn-lt"/>
                        <a:ea typeface="Times New Roman"/>
                        <a:cs typeface="Times New Roman"/>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300" kern="1200" dirty="0" smtClean="0">
                          <a:solidFill>
                            <a:schemeClr val="dk1"/>
                          </a:solidFill>
                          <a:latin typeface="+mn-lt"/>
                          <a:ea typeface="Times New Roman"/>
                          <a:cs typeface="Times New Roman"/>
                        </a:rPr>
                        <a:t>27%</a:t>
                      </a:r>
                      <a:endParaRPr lang="en-GB" sz="1300" kern="1200" dirty="0">
                        <a:solidFill>
                          <a:schemeClr val="dk1"/>
                        </a:solidFill>
                        <a:latin typeface="+mn-lt"/>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9958">
                <a:tc>
                  <a:txBody>
                    <a:bodyPr/>
                    <a:lstStyle/>
                    <a:p>
                      <a:pPr fontAlgn="base">
                        <a:spcBef>
                          <a:spcPts val="80"/>
                        </a:spcBef>
                        <a:spcAft>
                          <a:spcPts val="0"/>
                        </a:spcAft>
                      </a:pPr>
                      <a:r>
                        <a:rPr lang="en-GB" sz="1300" dirty="0" smtClean="0">
                          <a:latin typeface="+mn-lt"/>
                          <a:ea typeface="Times New Roman"/>
                          <a:cs typeface="Times New Roman"/>
                        </a:rPr>
                        <a:t>Cold calling</a:t>
                      </a:r>
                      <a:endParaRPr lang="en-GB" sz="1300" dirty="0">
                        <a:latin typeface="+mn-lt"/>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300" kern="1200" dirty="0" smtClean="0">
                          <a:solidFill>
                            <a:schemeClr val="dk1"/>
                          </a:solidFill>
                          <a:latin typeface="+mn-lt"/>
                          <a:ea typeface="Times New Roman"/>
                          <a:cs typeface="Times New Roman"/>
                        </a:rPr>
                        <a:t>18%</a:t>
                      </a:r>
                      <a:endParaRPr lang="en-GB" sz="1300" kern="1200" dirty="0">
                        <a:solidFill>
                          <a:schemeClr val="dk1"/>
                        </a:solidFill>
                        <a:latin typeface="+mn-lt"/>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9958">
                <a:tc>
                  <a:txBody>
                    <a:bodyPr/>
                    <a:lstStyle/>
                    <a:p>
                      <a:pPr>
                        <a:spcAft>
                          <a:spcPts val="0"/>
                        </a:spcAft>
                      </a:pPr>
                      <a:r>
                        <a:rPr lang="en-GB" sz="1300" dirty="0" smtClean="0">
                          <a:latin typeface="+mn-lt"/>
                          <a:ea typeface="Times New Roman"/>
                          <a:cs typeface="Times New Roman"/>
                        </a:rPr>
                        <a:t>Use of paid/ third party fundraisers</a:t>
                      </a:r>
                      <a:endParaRPr lang="en-GB" sz="1300" dirty="0">
                        <a:latin typeface="+mn-lt"/>
                        <a:ea typeface="Times New Roma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300" kern="1200" dirty="0" smtClean="0">
                          <a:solidFill>
                            <a:schemeClr val="dk1"/>
                          </a:solidFill>
                          <a:latin typeface="+mn-lt"/>
                          <a:ea typeface="Times New Roman"/>
                          <a:cs typeface="Times New Roman"/>
                        </a:rPr>
                        <a:t>14%</a:t>
                      </a:r>
                      <a:endParaRPr lang="en-GB" sz="1300" kern="1200" dirty="0">
                        <a:solidFill>
                          <a:schemeClr val="dk1"/>
                        </a:solidFill>
                        <a:latin typeface="+mn-lt"/>
                        <a:ea typeface="Times New Roma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31">
                <a:tc>
                  <a:txBody>
                    <a:bodyPr/>
                    <a:lstStyle/>
                    <a:p>
                      <a:pPr>
                        <a:spcAft>
                          <a:spcPts val="0"/>
                        </a:spcAft>
                      </a:pPr>
                      <a:r>
                        <a:rPr lang="en-GB" sz="1300" dirty="0" smtClean="0">
                          <a:latin typeface="+mn-lt"/>
                          <a:ea typeface="Times New Roman"/>
                          <a:cs typeface="Times New Roman"/>
                        </a:rPr>
                        <a:t>Targeting of vulnerable or elderly people</a:t>
                      </a:r>
                      <a:endParaRPr lang="en-GB" sz="1300" dirty="0">
                        <a:latin typeface="+mn-lt"/>
                        <a:ea typeface="Times New Roman"/>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spcBef>
                          <a:spcPts val="80"/>
                        </a:spcBef>
                        <a:spcAft>
                          <a:spcPts val="0"/>
                        </a:spcAft>
                      </a:pPr>
                      <a:r>
                        <a:rPr lang="en-GB" sz="1300" kern="1200" dirty="0" smtClean="0">
                          <a:solidFill>
                            <a:schemeClr val="dk1"/>
                          </a:solidFill>
                          <a:latin typeface="+mn-lt"/>
                          <a:ea typeface="Times New Roman"/>
                          <a:cs typeface="Times New Roman"/>
                        </a:rPr>
                        <a:t>10%</a:t>
                      </a:r>
                      <a:endParaRPr lang="en-GB" sz="1300" kern="1200" dirty="0">
                        <a:solidFill>
                          <a:schemeClr val="dk1"/>
                        </a:solidFill>
                        <a:latin typeface="+mn-lt"/>
                        <a:ea typeface="Times New Roma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62</a:t>
            </a:fld>
            <a:endParaRPr lang="en-GB"/>
          </a:p>
        </p:txBody>
      </p:sp>
      <p:sp>
        <p:nvSpPr>
          <p:cNvPr id="5" name="Text Box 4"/>
          <p:cNvSpPr txBox="1">
            <a:spLocks noChangeArrowheads="1"/>
          </p:cNvSpPr>
          <p:nvPr/>
        </p:nvSpPr>
        <p:spPr bwMode="auto">
          <a:xfrm>
            <a:off x="0" y="6148536"/>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8c. Thinking specifically about charity fundraising, what issues or concerns, if any, do you have?</a:t>
            </a:r>
            <a:endParaRPr lang="en-US" sz="1200" dirty="0"/>
          </a:p>
        </p:txBody>
      </p:sp>
      <p:sp>
        <p:nvSpPr>
          <p:cNvPr id="8" name="Text Box 7"/>
          <p:cNvSpPr txBox="1">
            <a:spLocks noChangeArrowheads="1"/>
          </p:cNvSpPr>
          <p:nvPr/>
        </p:nvSpPr>
        <p:spPr bwMode="auto">
          <a:xfrm>
            <a:off x="6086475" y="6147966"/>
            <a:ext cx="3057525" cy="461665"/>
          </a:xfrm>
          <a:prstGeom prst="rect">
            <a:avLst/>
          </a:prstGeom>
          <a:noFill/>
          <a:ln w="9525">
            <a:noFill/>
            <a:miter lim="800000"/>
            <a:headEnd/>
            <a:tailEnd/>
          </a:ln>
          <a:effectLst/>
        </p:spPr>
        <p:txBody>
          <a:bodyPr wrap="square">
            <a:spAutoFit/>
          </a:bodyPr>
          <a:lstStyle/>
          <a:p>
            <a:pPr algn="r">
              <a:spcBef>
                <a:spcPct val="50000"/>
              </a:spcBef>
            </a:pPr>
            <a:r>
              <a:rPr lang="en-GB" sz="1200" dirty="0" smtClean="0"/>
              <a:t>Base (all with concerns about fundraising; </a:t>
            </a:r>
            <a:r>
              <a:rPr lang="en-GB" sz="1200" dirty="0" err="1" smtClean="0"/>
              <a:t>unweighted</a:t>
            </a:r>
            <a:r>
              <a:rPr lang="en-GB" sz="1200" dirty="0" smtClean="0"/>
              <a:t>)</a:t>
            </a:r>
            <a:endParaRPr lang="en-GB" sz="1200" dirty="0"/>
          </a:p>
        </p:txBody>
      </p:sp>
      <p:sp>
        <p:nvSpPr>
          <p:cNvPr id="10" name="Rounded Rectangle 9"/>
          <p:cNvSpPr/>
          <p:nvPr/>
        </p:nvSpPr>
        <p:spPr>
          <a:xfrm>
            <a:off x="511547" y="4533590"/>
            <a:ext cx="8136904" cy="1055608"/>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t>Of those who did say that they had one or more concerns relating to how charities fundraise, 52% mentioned aggressive fundraising such as ‘chugging’. Almost one third (27%) were worried about their donation not going where it should. Fifty-four percent of the total sample of 1,010 said they had no concerns.</a:t>
            </a:r>
            <a:endParaRPr lang="en-GB" sz="1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2800" dirty="0" smtClean="0"/>
              <a:t>Concerns regarding how charities are run</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63</a:t>
            </a:fld>
            <a:endParaRPr lang="en-GB" dirty="0"/>
          </a:p>
        </p:txBody>
      </p:sp>
      <p:sp>
        <p:nvSpPr>
          <p:cNvPr id="8" name="Rounded Rectangular Callout 7"/>
          <p:cNvSpPr/>
          <p:nvPr/>
        </p:nvSpPr>
        <p:spPr>
          <a:xfrm>
            <a:off x="601060" y="1477033"/>
            <a:ext cx="2741230" cy="1028700"/>
          </a:xfrm>
          <a:prstGeom prst="wedgeRoundRectCallout">
            <a:avLst>
              <a:gd name="adj1" fmla="val 57882"/>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400" dirty="0">
              <a:solidFill>
                <a:schemeClr val="tx1"/>
              </a:solidFill>
            </a:endParaRPr>
          </a:p>
        </p:txBody>
      </p:sp>
      <p:sp>
        <p:nvSpPr>
          <p:cNvPr id="10" name="Rounded Rectangular Callout 9"/>
          <p:cNvSpPr/>
          <p:nvPr/>
        </p:nvSpPr>
        <p:spPr>
          <a:xfrm>
            <a:off x="641787" y="4603532"/>
            <a:ext cx="2385191" cy="1175846"/>
          </a:xfrm>
          <a:prstGeom prst="wedgeRoundRectCallout">
            <a:avLst>
              <a:gd name="adj1" fmla="val 36851"/>
              <a:gd name="adj2" fmla="val 720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400" dirty="0">
              <a:solidFill>
                <a:schemeClr val="tx1"/>
              </a:solidFill>
            </a:endParaRPr>
          </a:p>
        </p:txBody>
      </p:sp>
      <p:sp>
        <p:nvSpPr>
          <p:cNvPr id="11" name="Rounded Rectangular Callout 10"/>
          <p:cNvSpPr/>
          <p:nvPr/>
        </p:nvSpPr>
        <p:spPr>
          <a:xfrm>
            <a:off x="3467100" y="3762376"/>
            <a:ext cx="2952750" cy="1638299"/>
          </a:xfrm>
          <a:prstGeom prst="wedgeRoundRectCallout">
            <a:avLst>
              <a:gd name="adj1" fmla="val 49145"/>
              <a:gd name="adj2" fmla="val 66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400" dirty="0">
              <a:solidFill>
                <a:schemeClr val="tx1"/>
              </a:solidFill>
            </a:endParaRPr>
          </a:p>
        </p:txBody>
      </p:sp>
      <p:sp>
        <p:nvSpPr>
          <p:cNvPr id="12" name="Rounded Rectangular Callout 11"/>
          <p:cNvSpPr/>
          <p:nvPr/>
        </p:nvSpPr>
        <p:spPr>
          <a:xfrm>
            <a:off x="791231" y="3090371"/>
            <a:ext cx="2152650" cy="1028700"/>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400" dirty="0">
              <a:solidFill>
                <a:schemeClr val="tx1"/>
              </a:solidFill>
            </a:endParaRPr>
          </a:p>
        </p:txBody>
      </p:sp>
      <p:sp>
        <p:nvSpPr>
          <p:cNvPr id="14" name="Rounded Rectangular Callout 13"/>
          <p:cNvSpPr/>
          <p:nvPr/>
        </p:nvSpPr>
        <p:spPr>
          <a:xfrm>
            <a:off x="6423464" y="1994338"/>
            <a:ext cx="2505074" cy="1876424"/>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400" dirty="0">
              <a:solidFill>
                <a:schemeClr val="tx1"/>
              </a:solidFill>
            </a:endParaRPr>
          </a:p>
        </p:txBody>
      </p:sp>
      <p:sp>
        <p:nvSpPr>
          <p:cNvPr id="15" name="Rounded Rectangular Callout 14"/>
          <p:cNvSpPr/>
          <p:nvPr/>
        </p:nvSpPr>
        <p:spPr>
          <a:xfrm>
            <a:off x="3799160" y="2024064"/>
            <a:ext cx="2057400" cy="1234472"/>
          </a:xfrm>
          <a:prstGeom prst="wedgeRoundRectCallout">
            <a:avLst>
              <a:gd name="adj1" fmla="val -36371"/>
              <a:gd name="adj2" fmla="val 709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400" dirty="0">
              <a:solidFill>
                <a:schemeClr val="tx1"/>
              </a:solidFill>
            </a:endParaRPr>
          </a:p>
        </p:txBody>
      </p:sp>
      <p:sp>
        <p:nvSpPr>
          <p:cNvPr id="16" name="Rounded Rectangular Callout 15"/>
          <p:cNvSpPr/>
          <p:nvPr/>
        </p:nvSpPr>
        <p:spPr>
          <a:xfrm>
            <a:off x="6638596" y="4276396"/>
            <a:ext cx="2057400" cy="914399"/>
          </a:xfrm>
          <a:prstGeom prst="wedgeRoundRectCallout">
            <a:avLst>
              <a:gd name="adj1" fmla="val 60181"/>
              <a:gd name="adj2" fmla="val 353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400" dirty="0">
              <a:solidFill>
                <a:schemeClr val="tx1"/>
              </a:solidFill>
            </a:endParaRPr>
          </a:p>
        </p:txBody>
      </p:sp>
      <p:sp>
        <p:nvSpPr>
          <p:cNvPr id="18" name="Rectangle 17"/>
          <p:cNvSpPr/>
          <p:nvPr/>
        </p:nvSpPr>
        <p:spPr>
          <a:xfrm>
            <a:off x="877614" y="3339308"/>
            <a:ext cx="1991710" cy="523220"/>
          </a:xfrm>
          <a:prstGeom prst="rect">
            <a:avLst/>
          </a:prstGeom>
        </p:spPr>
        <p:txBody>
          <a:bodyPr wrap="square">
            <a:spAutoFit/>
          </a:bodyPr>
          <a:lstStyle/>
          <a:p>
            <a:pPr algn="ctr"/>
            <a:r>
              <a:rPr lang="en-GB" sz="1400" dirty="0" smtClean="0"/>
              <a:t>Guilt trip people into donating money</a:t>
            </a:r>
            <a:endParaRPr lang="en-GB" sz="1400" dirty="0"/>
          </a:p>
        </p:txBody>
      </p:sp>
      <p:sp>
        <p:nvSpPr>
          <p:cNvPr id="19" name="Rectangle 18"/>
          <p:cNvSpPr/>
          <p:nvPr/>
        </p:nvSpPr>
        <p:spPr>
          <a:xfrm>
            <a:off x="3529014" y="4021526"/>
            <a:ext cx="2743200" cy="1169551"/>
          </a:xfrm>
          <a:prstGeom prst="rect">
            <a:avLst/>
          </a:prstGeom>
        </p:spPr>
        <p:txBody>
          <a:bodyPr wrap="square">
            <a:spAutoFit/>
          </a:bodyPr>
          <a:lstStyle/>
          <a:p>
            <a:pPr algn="ctr"/>
            <a:r>
              <a:rPr lang="en-GB" sz="1400" dirty="0" smtClean="0"/>
              <a:t>I haven't got time for celebrity endorsements as most of them are about receiving good publicity for them instead of supporting a good cause.</a:t>
            </a:r>
            <a:endParaRPr lang="en-GB" sz="1400" dirty="0"/>
          </a:p>
        </p:txBody>
      </p:sp>
      <p:sp>
        <p:nvSpPr>
          <p:cNvPr id="20" name="Rectangle 19"/>
          <p:cNvSpPr/>
          <p:nvPr/>
        </p:nvSpPr>
        <p:spPr>
          <a:xfrm>
            <a:off x="646386" y="1599680"/>
            <a:ext cx="2622331" cy="738664"/>
          </a:xfrm>
          <a:prstGeom prst="rect">
            <a:avLst/>
          </a:prstGeom>
        </p:spPr>
        <p:txBody>
          <a:bodyPr wrap="square">
            <a:spAutoFit/>
          </a:bodyPr>
          <a:lstStyle/>
          <a:p>
            <a:pPr algn="ctr"/>
            <a:r>
              <a:rPr lang="en-GB" sz="1400" dirty="0" smtClean="0"/>
              <a:t>The amount of people on the streets asking you to sign up for direct debits.</a:t>
            </a:r>
            <a:endParaRPr lang="en-GB" sz="1400" dirty="0"/>
          </a:p>
        </p:txBody>
      </p:sp>
      <p:sp>
        <p:nvSpPr>
          <p:cNvPr id="21" name="Rectangle 20"/>
          <p:cNvSpPr/>
          <p:nvPr/>
        </p:nvSpPr>
        <p:spPr>
          <a:xfrm>
            <a:off x="751490" y="4810979"/>
            <a:ext cx="2086304" cy="738664"/>
          </a:xfrm>
          <a:prstGeom prst="rect">
            <a:avLst/>
          </a:prstGeom>
        </p:spPr>
        <p:txBody>
          <a:bodyPr wrap="square">
            <a:spAutoFit/>
          </a:bodyPr>
          <a:lstStyle/>
          <a:p>
            <a:pPr algn="ctr"/>
            <a:r>
              <a:rPr lang="en-GB" sz="1400" dirty="0" smtClean="0"/>
              <a:t>Bullying by street collectors to sign up to DDs</a:t>
            </a:r>
            <a:endParaRPr lang="en-GB" sz="1400" dirty="0"/>
          </a:p>
        </p:txBody>
      </p:sp>
      <p:sp>
        <p:nvSpPr>
          <p:cNvPr id="22" name="Rectangle 21"/>
          <p:cNvSpPr/>
          <p:nvPr/>
        </p:nvSpPr>
        <p:spPr>
          <a:xfrm>
            <a:off x="6548600" y="2135481"/>
            <a:ext cx="2281073" cy="1600438"/>
          </a:xfrm>
          <a:prstGeom prst="rect">
            <a:avLst/>
          </a:prstGeom>
        </p:spPr>
        <p:txBody>
          <a:bodyPr wrap="square">
            <a:spAutoFit/>
          </a:bodyPr>
          <a:lstStyle/>
          <a:p>
            <a:pPr algn="ctr"/>
            <a:r>
              <a:rPr lang="en-GB" sz="1400" dirty="0" smtClean="0"/>
              <a:t>I feel like a lot of donations go towards paying the salaries of street fundraisers which I think is wasteful as well as obtrusive and affects my experience on the high street</a:t>
            </a:r>
            <a:endParaRPr lang="en-GB" sz="1400" dirty="0"/>
          </a:p>
        </p:txBody>
      </p:sp>
      <p:sp>
        <p:nvSpPr>
          <p:cNvPr id="24" name="Rectangle 23"/>
          <p:cNvSpPr/>
          <p:nvPr/>
        </p:nvSpPr>
        <p:spPr>
          <a:xfrm>
            <a:off x="3895068" y="2024253"/>
            <a:ext cx="1862793" cy="1169551"/>
          </a:xfrm>
          <a:prstGeom prst="rect">
            <a:avLst/>
          </a:prstGeom>
        </p:spPr>
        <p:txBody>
          <a:bodyPr wrap="square">
            <a:spAutoFit/>
          </a:bodyPr>
          <a:lstStyle/>
          <a:p>
            <a:pPr algn="ctr"/>
            <a:r>
              <a:rPr lang="en-GB" sz="1400" dirty="0" smtClean="0"/>
              <a:t>Nuisance phone calls from call centres attempting to guilt trip people into making regular donations..</a:t>
            </a:r>
            <a:endParaRPr lang="en-GB" sz="1400" dirty="0"/>
          </a:p>
        </p:txBody>
      </p:sp>
      <p:sp>
        <p:nvSpPr>
          <p:cNvPr id="25" name="Rectangle 24"/>
          <p:cNvSpPr/>
          <p:nvPr/>
        </p:nvSpPr>
        <p:spPr>
          <a:xfrm>
            <a:off x="6747804" y="4351810"/>
            <a:ext cx="1855077" cy="738664"/>
          </a:xfrm>
          <a:prstGeom prst="rect">
            <a:avLst/>
          </a:prstGeom>
        </p:spPr>
        <p:txBody>
          <a:bodyPr wrap="square">
            <a:spAutoFit/>
          </a:bodyPr>
          <a:lstStyle/>
          <a:p>
            <a:pPr algn="ctr"/>
            <a:r>
              <a:rPr lang="en-GB" sz="1400" dirty="0" smtClean="0"/>
              <a:t>Volunteers being forceful in trying to raise funds.</a:t>
            </a:r>
            <a:endParaRPr lang="en-GB" sz="1400" dirty="0"/>
          </a:p>
        </p:txBody>
      </p:sp>
      <p:sp>
        <p:nvSpPr>
          <p:cNvPr id="23" name="Text Box 4"/>
          <p:cNvSpPr txBox="1">
            <a:spLocks noChangeArrowheads="1"/>
          </p:cNvSpPr>
          <p:nvPr/>
        </p:nvSpPr>
        <p:spPr bwMode="auto">
          <a:xfrm>
            <a:off x="0" y="6148536"/>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8c. Thinking specifically about charity fundraising, what issues or concerns, if any, do you have?</a:t>
            </a:r>
            <a:endParaRPr lang="en-US" sz="1200" dirty="0"/>
          </a:p>
        </p:txBody>
      </p:sp>
      <p:sp>
        <p:nvSpPr>
          <p:cNvPr id="26" name="Text Box 7"/>
          <p:cNvSpPr txBox="1">
            <a:spLocks noChangeArrowheads="1"/>
          </p:cNvSpPr>
          <p:nvPr/>
        </p:nvSpPr>
        <p:spPr bwMode="auto">
          <a:xfrm>
            <a:off x="6086475" y="6147966"/>
            <a:ext cx="3057525" cy="461665"/>
          </a:xfrm>
          <a:prstGeom prst="rect">
            <a:avLst/>
          </a:prstGeom>
          <a:noFill/>
          <a:ln w="9525">
            <a:noFill/>
            <a:miter lim="800000"/>
            <a:headEnd/>
            <a:tailEnd/>
          </a:ln>
          <a:effectLst/>
        </p:spPr>
        <p:txBody>
          <a:bodyPr wrap="square">
            <a:spAutoFit/>
          </a:bodyPr>
          <a:lstStyle/>
          <a:p>
            <a:pPr algn="r">
              <a:spcBef>
                <a:spcPct val="50000"/>
              </a:spcBef>
            </a:pPr>
            <a:r>
              <a:rPr lang="en-GB" sz="1200" dirty="0" smtClean="0"/>
              <a:t>Base (all with concerns about fundraising; </a:t>
            </a:r>
            <a:r>
              <a:rPr lang="en-GB" sz="1200" dirty="0" err="1" smtClean="0"/>
              <a:t>unweighted</a:t>
            </a:r>
            <a:r>
              <a:rPr lang="en-GB" sz="1200" dirty="0" smtClean="0"/>
              <a:t>)</a:t>
            </a:r>
            <a:endParaRPr lang="en-GB"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9564"/>
            <a:ext cx="7139136" cy="1143000"/>
          </a:xfrm>
        </p:spPr>
        <p:txBody>
          <a:bodyPr>
            <a:noAutofit/>
          </a:bodyPr>
          <a:lstStyle/>
          <a:p>
            <a:r>
              <a:rPr lang="en-GB" sz="2800" dirty="0" smtClean="0"/>
              <a:t>Where to express concerns about Scottish charities (spontaneous)</a:t>
            </a:r>
            <a:br>
              <a:rPr lang="en-GB" sz="2800" dirty="0" smtClean="0"/>
            </a:br>
            <a:endParaRPr lang="en-GB" sz="2800" dirty="0"/>
          </a:p>
        </p:txBody>
      </p:sp>
      <p:graphicFrame>
        <p:nvGraphicFramePr>
          <p:cNvPr id="7" name="Content Placeholder 6"/>
          <p:cNvGraphicFramePr>
            <a:graphicFrameLocks noGrp="1"/>
          </p:cNvGraphicFramePr>
          <p:nvPr>
            <p:ph idx="1"/>
          </p:nvPr>
        </p:nvGraphicFramePr>
        <p:xfrm>
          <a:off x="2416481" y="1111249"/>
          <a:ext cx="4470094" cy="4971401"/>
        </p:xfrm>
        <a:graphic>
          <a:graphicData uri="http://schemas.openxmlformats.org/drawingml/2006/table">
            <a:tbl>
              <a:tblPr firstRow="1" bandRow="1">
                <a:tableStyleId>{5C22544A-7EE6-4342-B048-85BDC9FD1C3A}</a:tableStyleId>
              </a:tblPr>
              <a:tblGrid>
                <a:gridCol w="3327094"/>
                <a:gridCol w="1143000"/>
              </a:tblGrid>
              <a:tr h="283456">
                <a:tc>
                  <a:txBody>
                    <a:bodyPr/>
                    <a:lstStyle/>
                    <a:p>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1" dirty="0" smtClean="0"/>
                        <a:t>(</a:t>
                      </a:r>
                      <a:r>
                        <a:rPr lang="en-GB" sz="1300" b="1" dirty="0" smtClean="0">
                          <a:solidFill>
                            <a:schemeClr val="bg1"/>
                          </a:solidFill>
                        </a:rPr>
                        <a:t>B:497</a:t>
                      </a:r>
                      <a:r>
                        <a:rPr lang="en-GB" sz="1300" b="1" dirty="0" smtClean="0"/>
                        <a:t>)</a:t>
                      </a:r>
                      <a:r>
                        <a:rPr lang="en-GB" sz="1300" b="1" baseline="0" dirty="0" smtClean="0"/>
                        <a:t> </a:t>
                      </a:r>
                    </a:p>
                    <a:p>
                      <a:pPr algn="ctr"/>
                      <a:r>
                        <a:rPr lang="en-GB" sz="1300" b="1" baseline="0" dirty="0" smtClean="0"/>
                        <a:t>%</a:t>
                      </a:r>
                      <a:endParaRPr lang="en-GB" sz="1300" b="1"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89802">
                <a:tc>
                  <a:txBody>
                    <a:bodyPr/>
                    <a:lstStyle/>
                    <a:p>
                      <a:pPr algn="l" fontAlgn="b"/>
                      <a:r>
                        <a:rPr lang="en-US" sz="1300" b="1" i="0" u="none" strike="noStrike" dirty="0">
                          <a:latin typeface="+mn-lt"/>
                        </a:rPr>
                        <a:t>MSP/Government/Council (net)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1" i="0" u="none" strike="noStrike" dirty="0" smtClean="0">
                          <a:latin typeface="+mn-lt"/>
                        </a:rPr>
                        <a:t>12%</a:t>
                      </a:r>
                      <a:endParaRPr lang="en-US" sz="13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88">
                <a:tc>
                  <a:txBody>
                    <a:bodyPr/>
                    <a:lstStyle/>
                    <a:p>
                      <a:pPr algn="l" fontAlgn="b"/>
                      <a:r>
                        <a:rPr lang="en-US" sz="1300" b="0" i="1" u="none" strike="noStrike" dirty="0">
                          <a:latin typeface="+mn-lt"/>
                        </a:rPr>
                        <a:t>MSP/MP</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1" u="none" strike="noStrike" dirty="0" smtClean="0">
                          <a:latin typeface="+mn-lt"/>
                        </a:rPr>
                        <a:t>6%</a:t>
                      </a:r>
                      <a:endParaRPr lang="en-US" sz="1300" b="0" i="1"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1528">
                <a:tc>
                  <a:txBody>
                    <a:bodyPr/>
                    <a:lstStyle/>
                    <a:p>
                      <a:pPr algn="l" fontAlgn="b"/>
                      <a:r>
                        <a:rPr lang="en-US" sz="1300" b="0" i="1" u="none" strike="noStrike" dirty="0">
                          <a:latin typeface="+mn-lt"/>
                        </a:rPr>
                        <a:t>Government/Council/Local authority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1" u="none" strike="noStrike" dirty="0" smtClean="0">
                          <a:latin typeface="+mn-lt"/>
                        </a:rPr>
                        <a:t>6%</a:t>
                      </a:r>
                      <a:endParaRPr lang="en-US" sz="1300" b="0" i="1"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9885">
                <a:tc>
                  <a:txBody>
                    <a:bodyPr/>
                    <a:lstStyle/>
                    <a:p>
                      <a:pPr algn="l" fontAlgn="b"/>
                      <a:r>
                        <a:rPr lang="en-US" sz="1300" b="1" i="0" u="none" strike="noStrike" dirty="0">
                          <a:latin typeface="+mn-lt"/>
                        </a:rPr>
                        <a:t>OSCR/Unspecified charity regulator (net)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1" i="0" u="none" strike="noStrike" dirty="0" smtClean="0">
                          <a:latin typeface="+mn-lt"/>
                        </a:rPr>
                        <a:t>11%</a:t>
                      </a:r>
                      <a:endParaRPr lang="en-US" sz="13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16630">
                <a:tc>
                  <a:txBody>
                    <a:bodyPr/>
                    <a:lstStyle/>
                    <a:p>
                      <a:pPr algn="l" fontAlgn="b"/>
                      <a:r>
                        <a:rPr lang="en-US" sz="1300" b="0" i="1" u="none" strike="noStrike" dirty="0">
                          <a:latin typeface="+mn-lt"/>
                        </a:rPr>
                        <a:t>Charity regulator/commission (not specified)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1" u="none" strike="noStrike" dirty="0" smtClean="0">
                          <a:latin typeface="+mn-lt"/>
                        </a:rPr>
                        <a:t>4%</a:t>
                      </a:r>
                      <a:endParaRPr lang="en-US" sz="1300" b="0" i="1"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1528">
                <a:tc>
                  <a:txBody>
                    <a:bodyPr/>
                    <a:lstStyle/>
                    <a:p>
                      <a:pPr algn="l" fontAlgn="b"/>
                      <a:r>
                        <a:rPr lang="en-US" sz="1300" b="0" i="1" u="none" strike="noStrike" dirty="0">
                          <a:latin typeface="+mn-lt"/>
                        </a:rPr>
                        <a:t>OSCR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1" u="none" strike="noStrike" dirty="0" smtClean="0">
                          <a:latin typeface="+mn-lt"/>
                        </a:rPr>
                        <a:t>7%</a:t>
                      </a:r>
                      <a:endParaRPr lang="en-US" sz="1300" b="0" i="1"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1528">
                <a:tc>
                  <a:txBody>
                    <a:bodyPr/>
                    <a:lstStyle/>
                    <a:p>
                      <a:pPr algn="l" fontAlgn="b"/>
                      <a:r>
                        <a:rPr lang="en-US" sz="1300" b="0" i="0" u="none" strike="noStrike" dirty="0">
                          <a:latin typeface="+mn-lt"/>
                        </a:rPr>
                        <a:t>Charity itself</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8%</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1528">
                <a:tc>
                  <a:txBody>
                    <a:bodyPr/>
                    <a:lstStyle/>
                    <a:p>
                      <a:pPr algn="l" fontAlgn="b"/>
                      <a:r>
                        <a:rPr lang="en-US" sz="1300" b="0" i="0" u="none" strike="noStrike" dirty="0" smtClean="0">
                          <a:latin typeface="+mn-lt"/>
                        </a:rPr>
                        <a:t>Social media</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7%</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1528">
                <a:tc>
                  <a:txBody>
                    <a:bodyPr/>
                    <a:lstStyle/>
                    <a:p>
                      <a:pPr algn="l" fontAlgn="b"/>
                      <a:r>
                        <a:rPr lang="en-US" sz="1300" b="0" i="0" u="none" strike="noStrike" dirty="0">
                          <a:latin typeface="+mn-lt"/>
                        </a:rPr>
                        <a:t>Media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3%</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88">
                <a:tc>
                  <a:txBody>
                    <a:bodyPr/>
                    <a:lstStyle/>
                    <a:p>
                      <a:pPr algn="l" fontAlgn="b"/>
                      <a:r>
                        <a:rPr lang="en-US" sz="1300" b="0" i="0" u="none" strike="noStrike" dirty="0">
                          <a:latin typeface="+mn-lt"/>
                        </a:rPr>
                        <a:t>Police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3%</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588">
                <a:tc>
                  <a:txBody>
                    <a:bodyPr/>
                    <a:lstStyle/>
                    <a:p>
                      <a:pPr algn="l" fontAlgn="b"/>
                      <a:r>
                        <a:rPr lang="en-GB" sz="1300" b="0" i="0" u="none" strike="noStrike" dirty="0" smtClean="0">
                          <a:latin typeface="+mn-lt"/>
                        </a:rPr>
                        <a:t>Don’t know</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42%</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64</a:t>
            </a:fld>
            <a:endParaRPr lang="en-GB" dirty="0"/>
          </a:p>
        </p:txBody>
      </p:sp>
      <p:sp>
        <p:nvSpPr>
          <p:cNvPr id="5" name="Text Box 4"/>
          <p:cNvSpPr txBox="1">
            <a:spLocks noChangeArrowheads="1"/>
          </p:cNvSpPr>
          <p:nvPr/>
        </p:nvSpPr>
        <p:spPr bwMode="auto">
          <a:xfrm>
            <a:off x="0" y="6161236"/>
            <a:ext cx="6479754" cy="461665"/>
          </a:xfrm>
          <a:prstGeom prst="rect">
            <a:avLst/>
          </a:prstGeom>
          <a:noFill/>
          <a:ln w="9525">
            <a:noFill/>
            <a:miter lim="800000"/>
            <a:headEnd/>
            <a:tailEnd/>
          </a:ln>
          <a:effectLst/>
        </p:spPr>
        <p:txBody>
          <a:bodyPr wrap="square">
            <a:spAutoFit/>
          </a:bodyPr>
          <a:lstStyle/>
          <a:p>
            <a:r>
              <a:rPr lang="en-GB" sz="1200" dirty="0" smtClean="0"/>
              <a:t>Q9a. If you had a concern about a Scottish charity, where might you turn to express your</a:t>
            </a:r>
            <a:endParaRPr lang="en-US" sz="1200" dirty="0" smtClean="0"/>
          </a:p>
          <a:p>
            <a:r>
              <a:rPr lang="en-GB" sz="1200" dirty="0" smtClean="0"/>
              <a:t>concerns?</a:t>
            </a:r>
            <a:endParaRPr lang="en-US" sz="1200" dirty="0"/>
          </a:p>
        </p:txBody>
      </p:sp>
      <p:sp>
        <p:nvSpPr>
          <p:cNvPr id="8" name="Text Box 7"/>
          <p:cNvSpPr txBox="1">
            <a:spLocks noChangeArrowheads="1"/>
          </p:cNvSpPr>
          <p:nvPr/>
        </p:nvSpPr>
        <p:spPr bwMode="auto">
          <a:xfrm>
            <a:off x="1366837" y="61781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(excluding ‘I have no concerns’; </a:t>
            </a:r>
            <a:r>
              <a:rPr lang="en-GB" sz="1200" dirty="0" err="1" smtClean="0"/>
              <a:t>unweighted</a:t>
            </a:r>
            <a:r>
              <a:rPr lang="en-GB" sz="1200" dirty="0" smtClean="0"/>
              <a:t>)</a:t>
            </a:r>
            <a:endParaRPr lang="en-GB" sz="1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10400" y="6461635"/>
            <a:ext cx="2133600" cy="365125"/>
          </a:xfrm>
        </p:spPr>
        <p:txBody>
          <a:bodyPr/>
          <a:lstStyle/>
          <a:p>
            <a:fld id="{AA49D0B1-4015-47B1-AA93-86824F055D44}" type="slidenum">
              <a:rPr lang="en-GB" smtClean="0"/>
              <a:pPr/>
              <a:t>65</a:t>
            </a:fld>
            <a:endParaRPr lang="en-GB" dirty="0"/>
          </a:p>
        </p:txBody>
      </p:sp>
      <p:sp>
        <p:nvSpPr>
          <p:cNvPr id="5" name="Text Box 4"/>
          <p:cNvSpPr txBox="1">
            <a:spLocks noChangeArrowheads="1"/>
          </p:cNvSpPr>
          <p:nvPr/>
        </p:nvSpPr>
        <p:spPr bwMode="auto">
          <a:xfrm>
            <a:off x="0" y="6265703"/>
            <a:ext cx="7164288" cy="461665"/>
          </a:xfrm>
          <a:prstGeom prst="rect">
            <a:avLst/>
          </a:prstGeom>
          <a:noFill/>
          <a:ln w="9525">
            <a:noFill/>
            <a:miter lim="800000"/>
            <a:headEnd/>
            <a:tailEnd/>
          </a:ln>
          <a:effectLst/>
        </p:spPr>
        <p:txBody>
          <a:bodyPr wrap="square">
            <a:spAutoFit/>
          </a:bodyPr>
          <a:lstStyle/>
          <a:p>
            <a:r>
              <a:rPr lang="en-GB" sz="1200" dirty="0" smtClean="0"/>
              <a:t>Q9b. Now looking at the following list, if you had a concern about a Scottish charity, where might you turn to express your concerns? Please select which three would be your first, second and third port of call</a:t>
            </a:r>
            <a:endParaRPr lang="en-US" sz="1200" dirty="0"/>
          </a:p>
        </p:txBody>
      </p:sp>
      <p:graphicFrame>
        <p:nvGraphicFramePr>
          <p:cNvPr id="6" name="Object 2"/>
          <p:cNvGraphicFramePr>
            <a:graphicFrameLocks noChangeAspect="1"/>
          </p:cNvGraphicFramePr>
          <p:nvPr>
            <p:extLst>
              <p:ext uri="{D42A27DB-BD31-4B8C-83A1-F6EECF244321}">
                <p14:modId xmlns:p14="http://schemas.microsoft.com/office/powerpoint/2010/main" xmlns="" val="3671552466"/>
              </p:ext>
            </p:extLst>
          </p:nvPr>
        </p:nvGraphicFramePr>
        <p:xfrm>
          <a:off x="0" y="1268760"/>
          <a:ext cx="8675663" cy="45076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7"/>
          <p:cNvSpPr txBox="1">
            <a:spLocks noChangeArrowheads="1"/>
          </p:cNvSpPr>
          <p:nvPr/>
        </p:nvSpPr>
        <p:spPr bwMode="auto">
          <a:xfrm>
            <a:off x="1366837" y="6250696"/>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1,010 </a:t>
            </a:r>
            <a:endParaRPr lang="en-GB" sz="1200" dirty="0"/>
          </a:p>
        </p:txBody>
      </p:sp>
      <p:sp>
        <p:nvSpPr>
          <p:cNvPr id="8" name="Rounded Rectangle 7"/>
          <p:cNvSpPr/>
          <p:nvPr/>
        </p:nvSpPr>
        <p:spPr>
          <a:xfrm>
            <a:off x="611560" y="5685980"/>
            <a:ext cx="8136904"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When prompted, OSCR as the most common choice for expressing concerns about charity, followed closely by the charity itself. This is very similar to 2014.</a:t>
            </a:r>
            <a:endParaRPr lang="en-GB" sz="1400" dirty="0">
              <a:solidFill>
                <a:schemeClr val="tx1"/>
              </a:solidFill>
            </a:endParaRPr>
          </a:p>
        </p:txBody>
      </p:sp>
      <p:sp>
        <p:nvSpPr>
          <p:cNvPr id="9"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Where to express concerns about Scottish charities (prompted)</a:t>
            </a:r>
            <a:endParaRPr lang="en-GB" sz="2800" dirty="0"/>
          </a:p>
        </p:txBody>
      </p:sp>
      <p:sp>
        <p:nvSpPr>
          <p:cNvPr id="2" name="TextBox 1"/>
          <p:cNvSpPr txBox="1"/>
          <p:nvPr/>
        </p:nvSpPr>
        <p:spPr>
          <a:xfrm>
            <a:off x="5778900" y="4407719"/>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17%</a:t>
            </a:r>
          </a:p>
        </p:txBody>
      </p:sp>
      <p:sp>
        <p:nvSpPr>
          <p:cNvPr id="10" name="TextBox 9"/>
          <p:cNvSpPr txBox="1"/>
          <p:nvPr/>
        </p:nvSpPr>
        <p:spPr>
          <a:xfrm>
            <a:off x="5640354" y="3252173"/>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16%</a:t>
            </a:r>
          </a:p>
        </p:txBody>
      </p:sp>
      <p:sp>
        <p:nvSpPr>
          <p:cNvPr id="11" name="TextBox 10"/>
          <p:cNvSpPr txBox="1"/>
          <p:nvPr/>
        </p:nvSpPr>
        <p:spPr>
          <a:xfrm>
            <a:off x="5640354" y="2459154"/>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17%</a:t>
            </a:r>
          </a:p>
        </p:txBody>
      </p:sp>
      <p:sp>
        <p:nvSpPr>
          <p:cNvPr id="12" name="TextBox 11"/>
          <p:cNvSpPr txBox="1"/>
          <p:nvPr/>
        </p:nvSpPr>
        <p:spPr>
          <a:xfrm>
            <a:off x="5766950" y="4801416"/>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18%</a:t>
            </a:r>
          </a:p>
        </p:txBody>
      </p:sp>
      <p:sp>
        <p:nvSpPr>
          <p:cNvPr id="13" name="TextBox 12"/>
          <p:cNvSpPr txBox="1"/>
          <p:nvPr/>
        </p:nvSpPr>
        <p:spPr>
          <a:xfrm>
            <a:off x="5283250" y="3990157"/>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10%</a:t>
            </a:r>
          </a:p>
        </p:txBody>
      </p:sp>
      <p:sp>
        <p:nvSpPr>
          <p:cNvPr id="14" name="TextBox 13"/>
          <p:cNvSpPr txBox="1"/>
          <p:nvPr/>
        </p:nvSpPr>
        <p:spPr>
          <a:xfrm>
            <a:off x="5489507" y="3634030"/>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15%</a:t>
            </a:r>
          </a:p>
        </p:txBody>
      </p:sp>
      <p:sp>
        <p:nvSpPr>
          <p:cNvPr id="15" name="TextBox 14"/>
          <p:cNvSpPr txBox="1"/>
          <p:nvPr/>
        </p:nvSpPr>
        <p:spPr>
          <a:xfrm>
            <a:off x="5805049" y="2873633"/>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19%</a:t>
            </a:r>
          </a:p>
        </p:txBody>
      </p:sp>
      <p:sp>
        <p:nvSpPr>
          <p:cNvPr id="16" name="TextBox 15"/>
          <p:cNvSpPr txBox="1"/>
          <p:nvPr/>
        </p:nvSpPr>
        <p:spPr>
          <a:xfrm>
            <a:off x="7226699" y="1308878"/>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39%</a:t>
            </a:r>
          </a:p>
        </p:txBody>
      </p:sp>
      <p:sp>
        <p:nvSpPr>
          <p:cNvPr id="17" name="TextBox 16"/>
          <p:cNvSpPr txBox="1"/>
          <p:nvPr/>
        </p:nvSpPr>
        <p:spPr>
          <a:xfrm>
            <a:off x="6640926" y="2092337"/>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31%</a:t>
            </a:r>
          </a:p>
        </p:txBody>
      </p:sp>
      <p:sp>
        <p:nvSpPr>
          <p:cNvPr id="18" name="TextBox 17"/>
          <p:cNvSpPr txBox="1"/>
          <p:nvPr/>
        </p:nvSpPr>
        <p:spPr>
          <a:xfrm>
            <a:off x="6762575" y="1686957"/>
            <a:ext cx="49565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32%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Awareness and knowledge of OSCR</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66</a:t>
            </a:fld>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Regulation of Charities</a:t>
            </a:r>
            <a:endParaRPr lang="en-GB" sz="2800" dirty="0"/>
          </a:p>
        </p:txBody>
      </p:sp>
      <p:sp>
        <p:nvSpPr>
          <p:cNvPr id="3" name="Content Placeholder 2"/>
          <p:cNvSpPr>
            <a:spLocks noGrp="1"/>
          </p:cNvSpPr>
          <p:nvPr>
            <p:ph idx="1"/>
          </p:nvPr>
        </p:nvSpPr>
        <p:spPr>
          <a:xfrm>
            <a:off x="457200" y="997528"/>
            <a:ext cx="8229600" cy="5012650"/>
          </a:xfrm>
        </p:spPr>
        <p:txBody>
          <a:bodyPr>
            <a:normAutofit/>
          </a:bodyPr>
          <a:lstStyle/>
          <a:p>
            <a:pPr algn="just"/>
            <a:r>
              <a:rPr lang="en-GB" sz="1500" dirty="0" smtClean="0"/>
              <a:t>None of our respondents had cause to make a complaint against a charity previously. Although, a very small number had concerns about particular charities they knew, it had not led them to take action.</a:t>
            </a:r>
          </a:p>
          <a:p>
            <a:pPr algn="just">
              <a:buNone/>
            </a:pPr>
            <a:r>
              <a:rPr lang="en-GB" sz="1500" dirty="0" smtClean="0"/>
              <a:t> </a:t>
            </a:r>
          </a:p>
          <a:p>
            <a:pPr algn="just"/>
            <a:r>
              <a:rPr lang="en-GB" sz="1500" dirty="0" smtClean="0"/>
              <a:t>When asked where respondents </a:t>
            </a:r>
            <a:r>
              <a:rPr lang="en-GB" sz="1500" i="1" dirty="0" smtClean="0"/>
              <a:t>would</a:t>
            </a:r>
            <a:r>
              <a:rPr lang="en-GB" sz="1500" dirty="0" smtClean="0"/>
              <a:t> choose to go if they had need to complain about a charity, answers were split between the charity itself, the police, spreading the word on social media and the regulator. However, there was no great recall of who the regulator in Scotland was.</a:t>
            </a:r>
          </a:p>
          <a:p>
            <a:pPr algn="just"/>
            <a:endParaRPr lang="en-GB" sz="1500" dirty="0"/>
          </a:p>
          <a:p>
            <a:pPr algn="just"/>
            <a:r>
              <a:rPr lang="en-GB" sz="1500" dirty="0" smtClean="0"/>
              <a:t>Despite this lack of knowledge, participants did feel strongly that there should be a regulatory body for charities and there was a general assumption that one must exist. </a:t>
            </a:r>
          </a:p>
          <a:p>
            <a:pPr lvl="1" algn="just"/>
            <a:r>
              <a:rPr lang="en-GB" sz="1500" i="1" dirty="0"/>
              <a:t>It’s very important – I’d be very surprised if there wasn’t a regulator</a:t>
            </a:r>
          </a:p>
          <a:p>
            <a:pPr algn="just">
              <a:buNone/>
            </a:pPr>
            <a:endParaRPr lang="en-GB" sz="1500" dirty="0" smtClean="0"/>
          </a:p>
          <a:p>
            <a:pPr algn="just"/>
            <a:r>
              <a:rPr lang="en-GB" sz="1500" dirty="0" smtClean="0"/>
              <a:t>In 2016, the main reasons for wanting a regulatory body were stated as:</a:t>
            </a:r>
          </a:p>
        </p:txBody>
      </p:sp>
      <p:sp>
        <p:nvSpPr>
          <p:cNvPr id="4" name="Slide Number Placeholder 3"/>
          <p:cNvSpPr>
            <a:spLocks noGrp="1"/>
          </p:cNvSpPr>
          <p:nvPr>
            <p:ph type="sldNum" sz="quarter" idx="15"/>
          </p:nvPr>
        </p:nvSpPr>
        <p:spPr/>
        <p:txBody>
          <a:bodyPr/>
          <a:lstStyle/>
          <a:p>
            <a:fld id="{AA49D0B1-4015-47B1-AA93-86824F055D44}" type="slidenum">
              <a:rPr lang="en-GB" smtClean="0"/>
              <a:pPr/>
              <a:t>67</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xmlns="" val="3060321610"/>
              </p:ext>
            </p:extLst>
          </p:nvPr>
        </p:nvGraphicFramePr>
        <p:xfrm>
          <a:off x="1392382" y="4393659"/>
          <a:ext cx="6227618" cy="944880"/>
        </p:xfrm>
        <a:graphic>
          <a:graphicData uri="http://schemas.openxmlformats.org/drawingml/2006/table">
            <a:tbl>
              <a:tblPr firstRow="1" bandRow="1">
                <a:tableStyleId>{5C22544A-7EE6-4342-B048-85BDC9FD1C3A}</a:tableStyleId>
              </a:tblPr>
              <a:tblGrid>
                <a:gridCol w="3113809"/>
                <a:gridCol w="3113809"/>
              </a:tblGrid>
              <a:tr h="370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1" dirty="0" smtClean="0">
                          <a:solidFill>
                            <a:schemeClr val="tx1"/>
                          </a:solidFill>
                        </a:rPr>
                        <a:t>Making sure the money actually goes to the cause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1" dirty="0" smtClean="0">
                          <a:solidFill>
                            <a:schemeClr val="tx1"/>
                          </a:solidFill>
                        </a:rPr>
                        <a:t>Mystery</a:t>
                      </a:r>
                      <a:r>
                        <a:rPr lang="en-GB" sz="1400" b="0" i="1" baseline="0" dirty="0" smtClean="0">
                          <a:solidFill>
                            <a:schemeClr val="tx1"/>
                          </a:solidFill>
                        </a:rPr>
                        <a:t> shops of charities’ accounts</a:t>
                      </a:r>
                      <a:endParaRPr lang="en-GB" sz="1400" b="0" i="1" dirty="0" smtClean="0">
                        <a:solidFill>
                          <a:schemeClr val="tx1"/>
                        </a:solidFill>
                      </a:endParaRPr>
                    </a:p>
                    <a:p>
                      <a:pPr marL="285750" indent="-285750">
                        <a:buFont typeface="Arial" panose="020B0604020202020204" pitchFamily="34" charset="0"/>
                        <a:buChar char="•"/>
                      </a:pPr>
                      <a:r>
                        <a:rPr lang="en-GB" sz="1400" b="0" i="1" dirty="0" smtClean="0">
                          <a:solidFill>
                            <a:schemeClr val="tx1"/>
                          </a:solidFill>
                        </a:rPr>
                        <a:t>Stop</a:t>
                      </a:r>
                      <a:r>
                        <a:rPr lang="en-GB" sz="1400" b="0" i="1" baseline="0" dirty="0" smtClean="0">
                          <a:solidFill>
                            <a:schemeClr val="tx1"/>
                          </a:solidFill>
                        </a:rPr>
                        <a:t> people getting ripped off</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400" b="0" i="1" dirty="0" smtClean="0">
                          <a:solidFill>
                            <a:schemeClr val="tx1"/>
                          </a:solidFill>
                        </a:rPr>
                        <a:t>Checking credentials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1" baseline="0" dirty="0" smtClean="0">
                          <a:solidFill>
                            <a:schemeClr val="tx1"/>
                          </a:solidFill>
                        </a:rPr>
                        <a:t>Making sure the word ‘charity’ means something</a:t>
                      </a:r>
                      <a:endParaRPr lang="en-GB" sz="1400" b="0" i="1" dirty="0" smtClean="0">
                        <a:solidFill>
                          <a:schemeClr val="tx1"/>
                        </a:solidFill>
                      </a:endParaRPr>
                    </a:p>
                    <a:p>
                      <a:pPr marL="285750" indent="-285750">
                        <a:buFont typeface="Arial" panose="020B0604020202020204" pitchFamily="34" charset="0"/>
                        <a:buChar char="•"/>
                      </a:pPr>
                      <a:endParaRPr lang="en-GB" sz="1400" b="0" i="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2045587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Regulation of Charities</a:t>
            </a:r>
            <a:endParaRPr lang="en-GB" sz="2800" dirty="0"/>
          </a:p>
        </p:txBody>
      </p:sp>
      <p:sp>
        <p:nvSpPr>
          <p:cNvPr id="3" name="Content Placeholder 2"/>
          <p:cNvSpPr>
            <a:spLocks noGrp="1"/>
          </p:cNvSpPr>
          <p:nvPr>
            <p:ph idx="1"/>
          </p:nvPr>
        </p:nvSpPr>
        <p:spPr/>
        <p:txBody>
          <a:bodyPr>
            <a:normAutofit/>
          </a:bodyPr>
          <a:lstStyle/>
          <a:p>
            <a:pPr algn="just"/>
            <a:r>
              <a:rPr lang="en-GB" sz="1500" dirty="0"/>
              <a:t>It was commonly felt </a:t>
            </a:r>
            <a:r>
              <a:rPr lang="en-GB" sz="1500" dirty="0" smtClean="0"/>
              <a:t>that in order to fulfil the role of regulator OSCR would need to have the requisite power to chastise poor behaviour in charities and might lack the manpower to do this.</a:t>
            </a:r>
          </a:p>
          <a:p>
            <a:pPr lvl="1" algn="just"/>
            <a:r>
              <a:rPr lang="en-GB" sz="1500" i="1" dirty="0" smtClean="0"/>
              <a:t>It depends on the teeth that it has, the powers it’s been given…it needs to be able to take away charity status and fine bad charities</a:t>
            </a:r>
          </a:p>
          <a:p>
            <a:pPr lvl="1" algn="just"/>
            <a:r>
              <a:rPr lang="en-GB" sz="1500" i="1" dirty="0" smtClean="0"/>
              <a:t>Given there’s hundreds of thousands of charities [sic], do they have the manpower to monitor all Scottish charities?</a:t>
            </a:r>
          </a:p>
          <a:p>
            <a:pPr lvl="1" algn="just"/>
            <a:r>
              <a:rPr lang="en-GB" sz="1500" i="1" dirty="0" smtClean="0"/>
              <a:t>If there are 300,000 charities [sic], how effective can they be?</a:t>
            </a:r>
          </a:p>
          <a:p>
            <a:pPr lvl="1" algn="just"/>
            <a:r>
              <a:rPr lang="en-GB" sz="1500" i="1" dirty="0" smtClean="0"/>
              <a:t>They need to show that they can do a proper job of monitoring all charities, from the smallest to the largest</a:t>
            </a:r>
          </a:p>
          <a:p>
            <a:pPr algn="just"/>
            <a:endParaRPr lang="en-GB" sz="1500" dirty="0"/>
          </a:p>
          <a:p>
            <a:pPr algn="just"/>
            <a:r>
              <a:rPr lang="en-GB" sz="1500" dirty="0" smtClean="0"/>
              <a:t>As well as expecting the charity regulator to act to ensure correct behaviour among charities, respondents also felt that it was important that the regulator provides support to charities.</a:t>
            </a:r>
          </a:p>
          <a:p>
            <a:pPr lvl="1" algn="just"/>
            <a:r>
              <a:rPr lang="en-GB" sz="1500" i="1" dirty="0"/>
              <a:t>They need to support charities – they’re just normal </a:t>
            </a:r>
            <a:r>
              <a:rPr lang="en-GB" sz="1500" i="1" dirty="0" smtClean="0"/>
              <a:t>people</a:t>
            </a:r>
          </a:p>
          <a:p>
            <a:pPr lvl="1" algn="just"/>
            <a:r>
              <a:rPr lang="en-GB" sz="1500" i="1" dirty="0" smtClean="0"/>
              <a:t>They need to be for charities not against them</a:t>
            </a:r>
          </a:p>
          <a:p>
            <a:pPr lvl="1" algn="just"/>
            <a:r>
              <a:rPr lang="en-GB" sz="1500" i="1" dirty="0" smtClean="0"/>
              <a:t>Handholding for small, local charities with less experience</a:t>
            </a:r>
          </a:p>
          <a:p>
            <a:pPr lvl="1" algn="just"/>
            <a:r>
              <a:rPr lang="en-GB" sz="1500" i="1" dirty="0" smtClean="0"/>
              <a:t>It can’t just be an extra layer of bureaucracy for charities</a:t>
            </a:r>
            <a:endParaRPr lang="en-GB" sz="1500" i="1" dirty="0"/>
          </a:p>
          <a:p>
            <a:pPr lvl="1" algn="just"/>
            <a:endParaRPr lang="en-GB" sz="1500" i="1" dirty="0" smtClean="0">
              <a:solidFill>
                <a:srgbClr val="FF0000"/>
              </a:solidFill>
            </a:endParaRPr>
          </a:p>
          <a:p>
            <a:pPr algn="just"/>
            <a:endParaRPr lang="en-GB" sz="1500" dirty="0">
              <a:solidFill>
                <a:srgbClr val="FF0000"/>
              </a:solidFill>
            </a:endParaRPr>
          </a:p>
        </p:txBody>
      </p:sp>
      <p:sp>
        <p:nvSpPr>
          <p:cNvPr id="4" name="Slide Number Placeholder 3"/>
          <p:cNvSpPr>
            <a:spLocks noGrp="1"/>
          </p:cNvSpPr>
          <p:nvPr>
            <p:ph type="sldNum" sz="quarter" idx="15"/>
          </p:nvPr>
        </p:nvSpPr>
        <p:spPr/>
        <p:txBody>
          <a:bodyPr/>
          <a:lstStyle/>
          <a:p>
            <a:fld id="{AA49D0B1-4015-47B1-AA93-86824F055D44}" type="slidenum">
              <a:rPr lang="en-GB" smtClean="0"/>
              <a:pPr/>
              <a:t>68</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3550556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Regulation of Charities</a:t>
            </a:r>
          </a:p>
        </p:txBody>
      </p:sp>
      <p:sp>
        <p:nvSpPr>
          <p:cNvPr id="4" name="Slide Number Placeholder 3"/>
          <p:cNvSpPr>
            <a:spLocks noGrp="1"/>
          </p:cNvSpPr>
          <p:nvPr>
            <p:ph type="sldNum" sz="quarter" idx="15"/>
          </p:nvPr>
        </p:nvSpPr>
        <p:spPr/>
        <p:txBody>
          <a:bodyPr/>
          <a:lstStyle/>
          <a:p>
            <a:fld id="{AA49D0B1-4015-47B1-AA93-86824F055D44}" type="slidenum">
              <a:rPr lang="en-GB" smtClean="0"/>
              <a:pPr/>
              <a:t>69</a:t>
            </a:fld>
            <a:endParaRPr lang="en-GB" dirty="0"/>
          </a:p>
        </p:txBody>
      </p:sp>
      <p:sp>
        <p:nvSpPr>
          <p:cNvPr id="6" name="Content Placeholder 5"/>
          <p:cNvSpPr>
            <a:spLocks noGrp="1"/>
          </p:cNvSpPr>
          <p:nvPr>
            <p:ph idx="1"/>
          </p:nvPr>
        </p:nvSpPr>
        <p:spPr/>
        <p:txBody>
          <a:bodyPr>
            <a:normAutofit/>
          </a:bodyPr>
          <a:lstStyle/>
          <a:p>
            <a:pPr algn="just"/>
            <a:r>
              <a:rPr lang="en-GB" sz="1500" dirty="0" smtClean="0"/>
              <a:t>As in 2014, respondents were very much relieved to know that charities were regulated.</a:t>
            </a:r>
          </a:p>
          <a:p>
            <a:pPr lvl="1" algn="just"/>
            <a:r>
              <a:rPr lang="en-GB" sz="1500" i="1" dirty="0" smtClean="0"/>
              <a:t>It’s really good to hear that we have that</a:t>
            </a:r>
          </a:p>
          <a:p>
            <a:pPr algn="just"/>
            <a:endParaRPr lang="en-GB" sz="1500" dirty="0" smtClean="0">
              <a:solidFill>
                <a:srgbClr val="FF0000"/>
              </a:solidFill>
            </a:endParaRPr>
          </a:p>
          <a:p>
            <a:pPr algn="just"/>
            <a:r>
              <a:rPr lang="en-GB" sz="1500" dirty="0" smtClean="0"/>
              <a:t>However, respondents in 2016 were, again, frustrated with OSCR’s lack of public profile. This was a key finding in 2014 also.</a:t>
            </a:r>
            <a:endParaRPr lang="en-GB" sz="1500" dirty="0"/>
          </a:p>
          <a:p>
            <a:pPr lvl="1" algn="just"/>
            <a:r>
              <a:rPr lang="en-GB" sz="1500" i="1" dirty="0" smtClean="0"/>
              <a:t>It needs to publicise itself more! Nobody here’s heard of it!</a:t>
            </a:r>
          </a:p>
          <a:p>
            <a:pPr algn="just"/>
            <a:endParaRPr lang="en-GB" sz="1500" dirty="0" smtClean="0"/>
          </a:p>
          <a:p>
            <a:pPr marL="342900" lvl="1" indent="-342900" algn="just">
              <a:buFont typeface="Arial" pitchFamily="34" charset="0"/>
              <a:buChar char="•"/>
            </a:pPr>
            <a:r>
              <a:rPr lang="en-GB" sz="1500" dirty="0" smtClean="0"/>
              <a:t>In 2014, respondents raised the possibility of promoting an OSCR kite-mark for charities’ communications with the public, to raise confidence and awareness that the sector is regulated. In 2016, this remained a popular idea.</a:t>
            </a:r>
          </a:p>
          <a:p>
            <a:pPr marL="742950" lvl="2" indent="-342900" algn="just"/>
            <a:r>
              <a:rPr lang="en-GB" sz="1500" i="1" dirty="0" smtClean="0"/>
              <a:t>It </a:t>
            </a:r>
            <a:r>
              <a:rPr lang="en-GB" sz="1500" i="1" dirty="0"/>
              <a:t>should be like the ABTA logo, everybody knows it and it gives you that level of </a:t>
            </a:r>
            <a:r>
              <a:rPr lang="en-GB" sz="1500" i="1" dirty="0" smtClean="0"/>
              <a:t>trust</a:t>
            </a:r>
          </a:p>
          <a:p>
            <a:pPr marL="742950" lvl="2" indent="-342900" algn="just"/>
            <a:r>
              <a:rPr lang="en-GB" sz="1500" i="1" dirty="0" smtClean="0"/>
              <a:t>If charities were to have that stamp on their website or letters, that would be enough</a:t>
            </a:r>
          </a:p>
          <a:p>
            <a:pPr marL="742950" lvl="2" indent="-342900" algn="just"/>
            <a:r>
              <a:rPr lang="en-GB" sz="1500" i="1" dirty="0" smtClean="0"/>
              <a:t>[Promoting the effectiveness of regulation] will be more effective once the charities themselves start promoting that they are regulated by OSCR, rather than OSCR promoting itself</a:t>
            </a:r>
            <a:endParaRPr lang="en-GB" sz="1500" i="1" dirty="0"/>
          </a:p>
          <a:p>
            <a:pPr marL="0" indent="0" algn="just">
              <a:buNone/>
            </a:pPr>
            <a:endParaRPr lang="en-GB" sz="1500" dirty="0" smtClean="0">
              <a:solidFill>
                <a:srgbClr val="FF0000"/>
              </a:solidFill>
            </a:endParaRPr>
          </a:p>
          <a:p>
            <a:pPr lvl="1"/>
            <a:endParaRPr lang="en-GB" sz="1500" i="1" dirty="0" smtClean="0">
              <a:solidFill>
                <a:srgbClr val="FF0000"/>
              </a:solidFill>
            </a:endParaRPr>
          </a:p>
          <a:p>
            <a:pPr lvl="1"/>
            <a:endParaRPr lang="en-GB" sz="1500" i="1" dirty="0" smtClean="0">
              <a:solidFill>
                <a:srgbClr val="FF0000"/>
              </a:solidFill>
            </a:endParaRPr>
          </a:p>
          <a:p>
            <a:pPr lvl="1"/>
            <a:endParaRPr lang="en-GB" sz="1500" i="1" dirty="0">
              <a:solidFill>
                <a:srgbClr val="FF0000"/>
              </a:solidFill>
            </a:endParaRPr>
          </a:p>
        </p:txBody>
      </p:sp>
      <p:pic>
        <p:nvPicPr>
          <p:cNvPr id="7"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78796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solidFill>
                  <a:schemeClr val="tx1"/>
                </a:solidFill>
              </a:rPr>
              <a:pPr/>
              <a:t>7</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How could OSCR Build Trust in Charities</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70</a:t>
            </a:fld>
            <a:endParaRPr lang="en-GB" dirty="0"/>
          </a:p>
        </p:txBody>
      </p:sp>
      <p:sp>
        <p:nvSpPr>
          <p:cNvPr id="6" name="Content Placeholder 5"/>
          <p:cNvSpPr>
            <a:spLocks noGrp="1"/>
          </p:cNvSpPr>
          <p:nvPr>
            <p:ph idx="1"/>
          </p:nvPr>
        </p:nvSpPr>
        <p:spPr/>
        <p:txBody>
          <a:bodyPr>
            <a:normAutofit/>
          </a:bodyPr>
          <a:lstStyle/>
          <a:p>
            <a:r>
              <a:rPr lang="en-GB" sz="1500" dirty="0" smtClean="0"/>
              <a:t>Things that respondents felt OSCR should do to help boost trust were:</a:t>
            </a:r>
          </a:p>
          <a:p>
            <a:pPr lvl="1"/>
            <a:r>
              <a:rPr lang="en-GB" sz="1500" i="1" dirty="0" smtClean="0"/>
              <a:t>Unannounced inspections – just turn up and ask to see the paperwork</a:t>
            </a:r>
          </a:p>
          <a:p>
            <a:pPr lvl="1"/>
            <a:r>
              <a:rPr lang="en-GB" sz="1500" i="1" dirty="0"/>
              <a:t>Mystery </a:t>
            </a:r>
            <a:r>
              <a:rPr lang="en-GB" sz="1500" i="1" dirty="0" smtClean="0"/>
              <a:t>shopping</a:t>
            </a:r>
          </a:p>
          <a:p>
            <a:pPr lvl="1"/>
            <a:r>
              <a:rPr lang="en-GB" sz="1500" i="1" dirty="0" smtClean="0"/>
              <a:t>Check that charities are filing their finances correctly</a:t>
            </a:r>
          </a:p>
          <a:p>
            <a:pPr lvl="1"/>
            <a:r>
              <a:rPr lang="en-GB" sz="1500" i="1" dirty="0" smtClean="0"/>
              <a:t>An annual report </a:t>
            </a:r>
            <a:r>
              <a:rPr lang="en-GB" sz="1500" i="1" dirty="0"/>
              <a:t>that </a:t>
            </a:r>
            <a:r>
              <a:rPr lang="en-GB" sz="1500" i="1" dirty="0" smtClean="0"/>
              <a:t>tells the public what action has been taken this year, e.g</a:t>
            </a:r>
            <a:r>
              <a:rPr lang="en-GB" sz="1500" i="1" dirty="0"/>
              <a:t>. ‘of the 24,000 charities, we’ve </a:t>
            </a:r>
            <a:r>
              <a:rPr lang="en-GB" sz="1500" i="1" dirty="0" smtClean="0"/>
              <a:t>looked </a:t>
            </a:r>
            <a:r>
              <a:rPr lang="en-GB" sz="1500" i="1" dirty="0"/>
              <a:t>into 3,000 this year and 2,990 were found to be doing everything they should </a:t>
            </a:r>
            <a:r>
              <a:rPr lang="en-GB" sz="1500" i="1" dirty="0" smtClean="0"/>
              <a:t>be</a:t>
            </a:r>
          </a:p>
          <a:p>
            <a:pPr lvl="1"/>
            <a:r>
              <a:rPr lang="en-GB" sz="1500" i="1" dirty="0" smtClean="0"/>
              <a:t>Promote what they do, what action they take through Facebook – if a charity isn’t doing what it should, it’s easy for people to spread the word</a:t>
            </a:r>
          </a:p>
          <a:p>
            <a:pPr lvl="1"/>
            <a:r>
              <a:rPr lang="en-GB" sz="1500" i="1" dirty="0" smtClean="0"/>
              <a:t>Get themselves in the paper when they take action!</a:t>
            </a:r>
          </a:p>
          <a:p>
            <a:pPr lvl="1"/>
            <a:r>
              <a:rPr lang="en-GB" sz="1500" i="1" dirty="0" smtClean="0"/>
              <a:t>They need to work hard on publicising the positive – if they release a negative story it’ll be shared by 8 people, if it’s positive then it’s only three. Make sure that people actually see the positive</a:t>
            </a:r>
          </a:p>
          <a:p>
            <a:pPr marL="457200" lvl="1" indent="0">
              <a:buNone/>
            </a:pPr>
            <a:endParaRPr lang="en-GB" i="1" dirty="0">
              <a:solidFill>
                <a:srgbClr val="FF0000"/>
              </a:solidFill>
            </a:endParaRPr>
          </a:p>
        </p:txBody>
      </p:sp>
      <p:pic>
        <p:nvPicPr>
          <p:cNvPr id="7"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31889921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How could OSCR Build Trust in Charities</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71</a:t>
            </a:fld>
            <a:endParaRPr lang="en-GB" dirty="0"/>
          </a:p>
        </p:txBody>
      </p:sp>
      <p:sp>
        <p:nvSpPr>
          <p:cNvPr id="6" name="Content Placeholder 5"/>
          <p:cNvSpPr>
            <a:spLocks noGrp="1"/>
          </p:cNvSpPr>
          <p:nvPr>
            <p:ph idx="1"/>
          </p:nvPr>
        </p:nvSpPr>
        <p:spPr/>
        <p:txBody>
          <a:bodyPr>
            <a:normAutofit/>
          </a:bodyPr>
          <a:lstStyle/>
          <a:p>
            <a:r>
              <a:rPr lang="en-GB" sz="1500" dirty="0" smtClean="0"/>
              <a:t>As in 2014, many of the suggestions for increasing trust focused on making information available on OSCR’s website, suggestions included:</a:t>
            </a:r>
          </a:p>
          <a:p>
            <a:pPr lvl="1"/>
            <a:r>
              <a:rPr lang="en-GB" sz="1500" i="1" dirty="0" smtClean="0"/>
              <a:t>Somewhere where I can check all of the credentials of the charity</a:t>
            </a:r>
          </a:p>
          <a:p>
            <a:pPr lvl="1"/>
            <a:r>
              <a:rPr lang="en-GB" sz="1500" i="1" dirty="0" smtClean="0"/>
              <a:t>Provide an easy search service. If you’ve received something through the door from a charity and you were interested in donating, you could get on the website and make sure the money they’ve received has gone to the right places – it would give you trust that the money you give will go where you want it to</a:t>
            </a:r>
          </a:p>
          <a:p>
            <a:pPr lvl="1"/>
            <a:r>
              <a:rPr lang="en-GB" sz="1500" i="1" dirty="0" smtClean="0"/>
              <a:t>Let us know that a set of accounts has been verified [for each charity] and that OSCR is happy with it</a:t>
            </a:r>
          </a:p>
          <a:p>
            <a:pPr lvl="1"/>
            <a:r>
              <a:rPr lang="en-GB" sz="1500" i="1" dirty="0" smtClean="0"/>
              <a:t>Personally</a:t>
            </a:r>
            <a:r>
              <a:rPr lang="en-GB" sz="1500" i="1" dirty="0"/>
              <a:t>, I’d never look at it, but so long as it exists that’s good enough for me</a:t>
            </a:r>
          </a:p>
          <a:p>
            <a:pPr lvl="1"/>
            <a:endParaRPr lang="en-GB" sz="1500" i="1" dirty="0" smtClean="0">
              <a:solidFill>
                <a:srgbClr val="FF0000"/>
              </a:solidFill>
            </a:endParaRPr>
          </a:p>
          <a:p>
            <a:pPr lvl="1"/>
            <a:endParaRPr lang="en-GB" sz="1500" i="1" dirty="0" smtClean="0">
              <a:solidFill>
                <a:srgbClr val="FF0000"/>
              </a:solidFill>
            </a:endParaRPr>
          </a:p>
          <a:p>
            <a:pPr lvl="1"/>
            <a:endParaRPr lang="en-GB" sz="1500" i="1" dirty="0">
              <a:solidFill>
                <a:srgbClr val="FF0000"/>
              </a:solidFill>
            </a:endParaRPr>
          </a:p>
        </p:txBody>
      </p:sp>
      <p:pic>
        <p:nvPicPr>
          <p:cNvPr id="7"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10406324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72</a:t>
            </a:fld>
            <a:endParaRPr lang="en-GB" sz="900" dirty="0"/>
          </a:p>
        </p:txBody>
      </p:sp>
      <p:sp>
        <p:nvSpPr>
          <p:cNvPr id="6" name="Text Box 4"/>
          <p:cNvSpPr txBox="1">
            <a:spLocks noChangeArrowheads="1"/>
          </p:cNvSpPr>
          <p:nvPr/>
        </p:nvSpPr>
        <p:spPr bwMode="auto">
          <a:xfrm>
            <a:off x="0" y="6101804"/>
            <a:ext cx="7380288" cy="1015663"/>
          </a:xfrm>
          <a:prstGeom prst="rect">
            <a:avLst/>
          </a:prstGeom>
          <a:noFill/>
          <a:ln w="9525">
            <a:noFill/>
            <a:miter lim="800000"/>
            <a:headEnd/>
            <a:tailEnd/>
          </a:ln>
          <a:effectLst/>
        </p:spPr>
        <p:txBody>
          <a:bodyPr>
            <a:spAutoFit/>
          </a:bodyPr>
          <a:lstStyle/>
          <a:p>
            <a:pPr>
              <a:spcBef>
                <a:spcPct val="50000"/>
              </a:spcBef>
            </a:pPr>
            <a:r>
              <a:rPr lang="en-GB" sz="1200" dirty="0" smtClean="0"/>
              <a:t>Q10a. Have you heard of the Scottish Charity Regulator?</a:t>
            </a:r>
          </a:p>
          <a:p>
            <a:pPr>
              <a:spcBef>
                <a:spcPct val="50000"/>
              </a:spcBef>
            </a:pPr>
            <a:r>
              <a:rPr lang="en-GB" sz="1200" dirty="0" smtClean="0"/>
              <a:t>Q10b. How much do you know about the Office of the Scottish Charity Regulator or OSCR? Do you know a lot or a little about the Office of the Scottish Charity Regulator or do you only know the name?</a:t>
            </a:r>
            <a:endParaRPr lang="en-US" sz="1200" dirty="0" smtClean="0"/>
          </a:p>
          <a:p>
            <a:pPr>
              <a:spcBef>
                <a:spcPct val="50000"/>
              </a:spcBef>
            </a:pPr>
            <a:endParaRPr lang="en-US" sz="1200" dirty="0" smtClean="0"/>
          </a:p>
        </p:txBody>
      </p:sp>
      <p:graphicFrame>
        <p:nvGraphicFramePr>
          <p:cNvPr id="7" name="Object 2"/>
          <p:cNvGraphicFramePr>
            <a:graphicFrameLocks noChangeAspect="1"/>
          </p:cNvGraphicFramePr>
          <p:nvPr/>
        </p:nvGraphicFramePr>
        <p:xfrm>
          <a:off x="251520" y="1268760"/>
          <a:ext cx="8424143" cy="45076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Awareness and knowledge of OSCR</a:t>
            </a:r>
          </a:p>
        </p:txBody>
      </p:sp>
      <p:sp>
        <p:nvSpPr>
          <p:cNvPr id="9" name="Rounded Rectangle 8"/>
          <p:cNvSpPr/>
          <p:nvPr/>
        </p:nvSpPr>
        <p:spPr>
          <a:xfrm>
            <a:off x="194335" y="5434305"/>
            <a:ext cx="8787740"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Awareness of OSCR remains in line with previous years, with over one fifth of respondents aware. </a:t>
            </a:r>
          </a:p>
        </p:txBody>
      </p:sp>
      <p:sp>
        <p:nvSpPr>
          <p:cNvPr id="10" name="Text Box 7"/>
          <p:cNvSpPr txBox="1">
            <a:spLocks noChangeArrowheads="1"/>
          </p:cNvSpPr>
          <p:nvPr/>
        </p:nvSpPr>
        <p:spPr bwMode="auto">
          <a:xfrm>
            <a:off x="1366837" y="6155903"/>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Awareness and knowledge of OSCR</a:t>
            </a:r>
            <a:br>
              <a:rPr lang="en-GB" sz="2800" dirty="0" smtClean="0"/>
            </a:br>
            <a:r>
              <a:rPr lang="en-GB" sz="2800" dirty="0" smtClean="0"/>
              <a:t>– sub-groups</a:t>
            </a:r>
            <a:endParaRPr lang="en-GB" sz="2800" dirty="0"/>
          </a:p>
        </p:txBody>
      </p:sp>
      <p:graphicFrame>
        <p:nvGraphicFramePr>
          <p:cNvPr id="7" name="Content Placeholder 6"/>
          <p:cNvGraphicFramePr>
            <a:graphicFrameLocks noGrp="1"/>
          </p:cNvGraphicFramePr>
          <p:nvPr>
            <p:ph idx="1"/>
          </p:nvPr>
        </p:nvGraphicFramePr>
        <p:xfrm>
          <a:off x="1099103" y="1295823"/>
          <a:ext cx="4187272" cy="3707203"/>
        </p:xfrm>
        <a:graphic>
          <a:graphicData uri="http://schemas.openxmlformats.org/drawingml/2006/table">
            <a:tbl>
              <a:tblPr firstRow="1" bandRow="1">
                <a:tableStyleId>{5C22544A-7EE6-4342-B048-85BDC9FD1C3A}</a:tableStyleId>
              </a:tblPr>
              <a:tblGrid>
                <a:gridCol w="3041097"/>
                <a:gridCol w="1146175"/>
              </a:tblGrid>
              <a:tr h="294700">
                <a:tc>
                  <a:txBody>
                    <a:bodyPr/>
                    <a:lstStyle/>
                    <a:p>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Aware (%)</a:t>
                      </a:r>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7325">
                <a:tc>
                  <a:txBody>
                    <a:bodyPr/>
                    <a:lstStyle/>
                    <a:p>
                      <a:r>
                        <a:rPr lang="en-GB" sz="1300" b="1" dirty="0" smtClean="0"/>
                        <a:t>Total  (B: 1,010)</a:t>
                      </a:r>
                      <a:endParaRPr lang="en-GB" sz="13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22%</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u="none" strike="noStrike" cap="none" normalizeH="0" baseline="0" dirty="0" smtClean="0">
                          <a:ln>
                            <a:noFill/>
                          </a:ln>
                          <a:solidFill>
                            <a:schemeClr val="tx1"/>
                          </a:solidFill>
                          <a:effectLst/>
                        </a:rPr>
                        <a:t>Any contact with charity  (B:455)</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29%</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732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u="none" strike="noStrike" cap="none" normalizeH="0" baseline="0" dirty="0" smtClean="0">
                          <a:ln>
                            <a:noFill/>
                          </a:ln>
                          <a:solidFill>
                            <a:schemeClr val="tx1"/>
                          </a:solidFill>
                          <a:effectLst/>
                        </a:rPr>
                        <a:t>No contact with charity (B:555)</a:t>
                      </a:r>
                      <a:endParaRPr kumimoji="0" lang="en-US" sz="1300" b="1" u="none" strike="noStrike" cap="none" normalizeH="0" baseline="0" dirty="0" smtClean="0">
                        <a:ln>
                          <a:noFill/>
                        </a:ln>
                        <a:solidFill>
                          <a:schemeClr val="tx1"/>
                        </a:solidFill>
                        <a:effectLst/>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17%</a:t>
                      </a:r>
                      <a:endParaRPr lang="en-GB" sz="13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Given to charity in the last year  (B:921)</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23%</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878">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Not given to charity in the last year  (B:89)</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smtClean="0"/>
                        <a:t>17%</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0-2  (B:132)</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12%</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3-4  (B:115)</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14%</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5 (B:212)</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17%</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6-7 (B:303)</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300" dirty="0" smtClean="0"/>
                        <a:t>23%</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8775">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Interest in charities 8-10 (B:248)</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300" dirty="0" smtClean="0"/>
                        <a:t>35%</a:t>
                      </a:r>
                      <a:endParaRPr lang="en-GB" sz="1300" dirty="0"/>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73</a:t>
            </a:fld>
            <a:endParaRPr lang="en-GB"/>
          </a:p>
        </p:txBody>
      </p:sp>
      <p:sp>
        <p:nvSpPr>
          <p:cNvPr id="5" name="Text Box 4"/>
          <p:cNvSpPr txBox="1">
            <a:spLocks noChangeArrowheads="1"/>
          </p:cNvSpPr>
          <p:nvPr/>
        </p:nvSpPr>
        <p:spPr bwMode="auto">
          <a:xfrm>
            <a:off x="0" y="6135256"/>
            <a:ext cx="6479754" cy="276999"/>
          </a:xfrm>
          <a:prstGeom prst="rect">
            <a:avLst/>
          </a:prstGeom>
          <a:noFill/>
          <a:ln w="9525">
            <a:noFill/>
            <a:miter lim="800000"/>
            <a:headEnd/>
            <a:tailEnd/>
          </a:ln>
          <a:effectLst/>
        </p:spPr>
        <p:txBody>
          <a:bodyPr wrap="square">
            <a:spAutoFit/>
          </a:bodyPr>
          <a:lstStyle/>
          <a:p>
            <a:pPr>
              <a:spcBef>
                <a:spcPct val="50000"/>
              </a:spcBef>
            </a:pPr>
            <a:r>
              <a:rPr lang="en-GB" sz="1200" dirty="0" smtClean="0"/>
              <a:t>Q10a. Have you heard of the Scottish Charity Regulator?</a:t>
            </a:r>
          </a:p>
        </p:txBody>
      </p:sp>
      <p:sp>
        <p:nvSpPr>
          <p:cNvPr id="19" name="TextBox 18"/>
          <p:cNvSpPr txBox="1"/>
          <p:nvPr/>
        </p:nvSpPr>
        <p:spPr>
          <a:xfrm>
            <a:off x="6553201" y="1757891"/>
            <a:ext cx="2401614" cy="289310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solidFill>
                  <a:schemeClr val="tx1"/>
                </a:solidFill>
              </a:rPr>
              <a:t>Contact with charity and high interest in charities were both indicators  of awareness of OSCR.</a:t>
            </a:r>
          </a:p>
          <a:p>
            <a:pPr algn="ctr"/>
            <a:endParaRPr lang="en-GB" sz="1400" dirty="0" smtClean="0">
              <a:solidFill>
                <a:schemeClr val="tx1"/>
              </a:solidFill>
            </a:endParaRPr>
          </a:p>
          <a:p>
            <a:pPr algn="ctr"/>
            <a:r>
              <a:rPr lang="en-GB" sz="1400" dirty="0" smtClean="0">
                <a:solidFill>
                  <a:schemeClr val="tx1"/>
                </a:solidFill>
              </a:rPr>
              <a:t>Overall, giving to charity did not make respondents more likely to have heard of OSCR. However, those who had donated time (32%) or over £50 in money (32%) were more likely than the sample average (22%) to be aware.</a:t>
            </a:r>
          </a:p>
        </p:txBody>
      </p:sp>
      <p:sp>
        <p:nvSpPr>
          <p:cNvPr id="8" name="Text Box 7"/>
          <p:cNvSpPr txBox="1">
            <a:spLocks noChangeArrowheads="1"/>
          </p:cNvSpPr>
          <p:nvPr/>
        </p:nvSpPr>
        <p:spPr bwMode="auto">
          <a:xfrm>
            <a:off x="1366837" y="6143876"/>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3" name="Oval 2"/>
          <p:cNvSpPr/>
          <p:nvPr/>
        </p:nvSpPr>
        <p:spPr>
          <a:xfrm>
            <a:off x="4488872" y="1888105"/>
            <a:ext cx="374073" cy="34594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509653" y="4664056"/>
            <a:ext cx="374073" cy="34594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74</a:t>
            </a:fld>
            <a:endParaRPr lang="en-GB" sz="900" dirty="0"/>
          </a:p>
        </p:txBody>
      </p:sp>
      <p:sp>
        <p:nvSpPr>
          <p:cNvPr id="6" name="Text Box 4"/>
          <p:cNvSpPr txBox="1">
            <a:spLocks noChangeArrowheads="1"/>
          </p:cNvSpPr>
          <p:nvPr/>
        </p:nvSpPr>
        <p:spPr bwMode="auto">
          <a:xfrm>
            <a:off x="-47398" y="6137494"/>
            <a:ext cx="7056784" cy="461665"/>
          </a:xfrm>
          <a:prstGeom prst="rect">
            <a:avLst/>
          </a:prstGeom>
          <a:noFill/>
          <a:ln w="9525">
            <a:noFill/>
            <a:miter lim="800000"/>
            <a:headEnd/>
            <a:tailEnd/>
          </a:ln>
          <a:effectLst/>
        </p:spPr>
        <p:txBody>
          <a:bodyPr wrap="square">
            <a:spAutoFit/>
          </a:bodyPr>
          <a:lstStyle/>
          <a:p>
            <a:r>
              <a:rPr lang="en-GB" sz="1200" dirty="0" smtClean="0"/>
              <a:t>Q10b. How much do you know about the Office of the Scottish Charity Regulator or OSCR? Do you know a lot or a little about the Office of the Scottish Charity Regulator or do you only know the name?</a:t>
            </a:r>
            <a:endParaRPr lang="en-US" sz="1200" dirty="0"/>
          </a:p>
        </p:txBody>
      </p:sp>
      <p:graphicFrame>
        <p:nvGraphicFramePr>
          <p:cNvPr id="7" name="Object 2"/>
          <p:cNvGraphicFramePr>
            <a:graphicFrameLocks noChangeAspect="1"/>
          </p:cNvGraphicFramePr>
          <p:nvPr/>
        </p:nvGraphicFramePr>
        <p:xfrm>
          <a:off x="251520" y="1268760"/>
          <a:ext cx="8424143" cy="45076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Level of knowledge of those aware of OSCR</a:t>
            </a:r>
          </a:p>
        </p:txBody>
      </p:sp>
      <p:sp>
        <p:nvSpPr>
          <p:cNvPr id="9" name="Rounded Rectangle 8"/>
          <p:cNvSpPr/>
          <p:nvPr/>
        </p:nvSpPr>
        <p:spPr>
          <a:xfrm>
            <a:off x="611560" y="5066985"/>
            <a:ext cx="8136904" cy="1055608"/>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GB" sz="1400" dirty="0" smtClean="0"/>
              <a:t>The level of knowledge amongst those who are aware of OSCR has increased since last year, with more respondents saying that they knew ‘a lot’ about OSCR and fewer respondents saying that they were only aware of OSCR’s name. This returns levels of knowledge about OSCR by those who are aware of it to those seen in 2011.</a:t>
            </a:r>
            <a:endParaRPr lang="en-GB" sz="1400" dirty="0"/>
          </a:p>
        </p:txBody>
      </p:sp>
      <p:sp>
        <p:nvSpPr>
          <p:cNvPr id="10" name="Text Box 7"/>
          <p:cNvSpPr txBox="1">
            <a:spLocks noChangeArrowheads="1"/>
          </p:cNvSpPr>
          <p:nvPr/>
        </p:nvSpPr>
        <p:spPr bwMode="auto">
          <a:xfrm>
            <a:off x="1366837" y="6109178"/>
            <a:ext cx="7777163" cy="553998"/>
          </a:xfrm>
          <a:prstGeom prst="rect">
            <a:avLst/>
          </a:prstGeom>
          <a:noFill/>
          <a:ln w="9525">
            <a:noFill/>
            <a:miter lim="800000"/>
            <a:headEnd/>
            <a:tailEnd/>
          </a:ln>
          <a:effectLst/>
        </p:spPr>
        <p:txBody>
          <a:bodyPr>
            <a:spAutoFit/>
          </a:bodyPr>
          <a:lstStyle/>
          <a:p>
            <a:pPr algn="r">
              <a:spcBef>
                <a:spcPct val="50000"/>
              </a:spcBef>
            </a:pPr>
            <a:r>
              <a:rPr lang="en-GB" sz="1200" dirty="0" smtClean="0"/>
              <a:t>Base (all who are aware of </a:t>
            </a:r>
          </a:p>
          <a:p>
            <a:pPr algn="r">
              <a:spcBef>
                <a:spcPct val="50000"/>
              </a:spcBef>
            </a:pPr>
            <a:r>
              <a:rPr lang="en-GB" sz="1200" dirty="0" smtClean="0"/>
              <a:t>OSCR): 224</a:t>
            </a:r>
            <a:endParaRPr lang="en-GB" sz="1200" dirty="0"/>
          </a:p>
        </p:txBody>
      </p:sp>
      <p:sp>
        <p:nvSpPr>
          <p:cNvPr id="11" name="Down Arrow 10"/>
          <p:cNvSpPr/>
          <p:nvPr/>
        </p:nvSpPr>
        <p:spPr>
          <a:xfrm>
            <a:off x="8054062" y="3292852"/>
            <a:ext cx="141515" cy="1959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a:off x="2462215" y="3805228"/>
            <a:ext cx="114302" cy="17145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7139136" cy="1143000"/>
          </a:xfrm>
        </p:spPr>
        <p:txBody>
          <a:bodyPr>
            <a:normAutofit/>
          </a:bodyPr>
          <a:lstStyle/>
          <a:p>
            <a:r>
              <a:rPr lang="en-GB" sz="2800" dirty="0" smtClean="0"/>
              <a:t>Where heard about OSCR</a:t>
            </a:r>
            <a:br>
              <a:rPr lang="en-GB" sz="2800" dirty="0" smtClean="0"/>
            </a:br>
            <a:endParaRPr lang="en-GB" sz="2800" dirty="0"/>
          </a:p>
        </p:txBody>
      </p:sp>
      <p:graphicFrame>
        <p:nvGraphicFramePr>
          <p:cNvPr id="7" name="Content Placeholder 6"/>
          <p:cNvGraphicFramePr>
            <a:graphicFrameLocks noGrp="1"/>
          </p:cNvGraphicFramePr>
          <p:nvPr>
            <p:ph idx="1"/>
          </p:nvPr>
        </p:nvGraphicFramePr>
        <p:xfrm>
          <a:off x="2327565" y="1364328"/>
          <a:ext cx="4001797" cy="2748933"/>
        </p:xfrm>
        <a:graphic>
          <a:graphicData uri="http://schemas.openxmlformats.org/drawingml/2006/table">
            <a:tbl>
              <a:tblPr firstRow="1" bandRow="1">
                <a:tableStyleId>{5C22544A-7EE6-4342-B048-85BDC9FD1C3A}</a:tableStyleId>
              </a:tblPr>
              <a:tblGrid>
                <a:gridCol w="3274197"/>
                <a:gridCol w="727600"/>
              </a:tblGrid>
              <a:tr h="551020">
                <a:tc>
                  <a:txBody>
                    <a:bodyPr/>
                    <a:lstStyle/>
                    <a:p>
                      <a:endParaRPr lang="en-GB" sz="13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1" dirty="0" smtClean="0">
                          <a:solidFill>
                            <a:schemeClr val="bg1"/>
                          </a:solidFill>
                        </a:rPr>
                        <a:t>(B:113)</a:t>
                      </a:r>
                    </a:p>
                    <a:p>
                      <a:pPr algn="ctr"/>
                      <a:r>
                        <a:rPr lang="en-GB" sz="1300" b="1" baseline="0" dirty="0" smtClean="0">
                          <a:solidFill>
                            <a:schemeClr val="bg1"/>
                          </a:solidFill>
                        </a:rPr>
                        <a:t>%</a:t>
                      </a:r>
                      <a:endParaRPr lang="en-GB" sz="1300" b="1"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8418">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US" sz="1300" b="0" kern="1200" dirty="0" smtClean="0">
                          <a:solidFill>
                            <a:schemeClr val="dk1"/>
                          </a:solidFill>
                          <a:latin typeface="+mn-lt"/>
                          <a:ea typeface="+mn-ea"/>
                          <a:cs typeface="+mn-cs"/>
                        </a:rPr>
                        <a:t>‘Through a charity </a:t>
                      </a:r>
                      <a:r>
                        <a:rPr lang="en-US" sz="1300" b="0" kern="1200" baseline="0" dirty="0" smtClean="0">
                          <a:solidFill>
                            <a:schemeClr val="dk1"/>
                          </a:solidFill>
                          <a:latin typeface="+mn-lt"/>
                          <a:ea typeface="+mn-ea"/>
                          <a:cs typeface="+mn-cs"/>
                        </a:rPr>
                        <a:t> I’m involved with’</a:t>
                      </a:r>
                      <a:endParaRPr lang="en-US" sz="1300" b="0" kern="1200" dirty="0" smtClean="0">
                        <a:solidFill>
                          <a:schemeClr val="dk1"/>
                        </a:solidFill>
                        <a:latin typeface="+mn-lt"/>
                        <a:ea typeface="+mn-ea"/>
                        <a:cs typeface="+mn-cs"/>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0" dirty="0" smtClean="0">
                          <a:latin typeface="+mn-lt"/>
                        </a:rPr>
                        <a:t>43%</a:t>
                      </a:r>
                      <a:endParaRPr lang="en-GB" sz="13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8418">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US" sz="1300" b="0" kern="1200" dirty="0" smtClean="0">
                          <a:solidFill>
                            <a:schemeClr val="dk1"/>
                          </a:solidFill>
                          <a:latin typeface="+mn-lt"/>
                          <a:ea typeface="+mn-ea"/>
                          <a:cs typeface="+mn-cs"/>
                        </a:rPr>
                        <a:t>Press/TV</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23%</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40359">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US" sz="1300" b="0" kern="1200" dirty="0" smtClean="0">
                          <a:solidFill>
                            <a:schemeClr val="dk1"/>
                          </a:solidFill>
                          <a:latin typeface="+mn-lt"/>
                          <a:ea typeface="+mn-ea"/>
                          <a:cs typeface="+mn-cs"/>
                        </a:rPr>
                        <a:t>Internet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12%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40359">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US" sz="1300" b="0" kern="1200" dirty="0" smtClean="0">
                          <a:solidFill>
                            <a:schemeClr val="dk1"/>
                          </a:solidFill>
                          <a:latin typeface="+mn-lt"/>
                          <a:ea typeface="+mn-ea"/>
                          <a:cs typeface="+mn-cs"/>
                        </a:rPr>
                        <a:t>Friends/family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6%</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40359">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lang="en-US" sz="1300" b="0" kern="1200" dirty="0" smtClean="0">
                          <a:solidFill>
                            <a:schemeClr val="dk1"/>
                          </a:solidFill>
                          <a:latin typeface="+mn-lt"/>
                          <a:ea typeface="+mn-ea"/>
                          <a:cs typeface="+mn-cs"/>
                        </a:rPr>
                        <a:t>Charity Advertising</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b="0" u="none" strike="noStrike" kern="1200" cap="none" normalizeH="0" baseline="0" dirty="0" smtClean="0">
                          <a:ln>
                            <a:noFill/>
                          </a:ln>
                          <a:solidFill>
                            <a:schemeClr val="tx1"/>
                          </a:solidFill>
                          <a:effectLst/>
                          <a:latin typeface="+mn-lt"/>
                          <a:ea typeface="+mn-ea"/>
                          <a:cs typeface="+mn-cs"/>
                        </a:rPr>
                        <a:t>4%</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75</a:t>
            </a:fld>
            <a:endParaRPr lang="en-GB"/>
          </a:p>
        </p:txBody>
      </p:sp>
      <p:sp>
        <p:nvSpPr>
          <p:cNvPr id="5" name="Text Box 4"/>
          <p:cNvSpPr txBox="1">
            <a:spLocks noChangeArrowheads="1"/>
          </p:cNvSpPr>
          <p:nvPr/>
        </p:nvSpPr>
        <p:spPr bwMode="auto">
          <a:xfrm>
            <a:off x="0" y="6161236"/>
            <a:ext cx="6479754" cy="276999"/>
          </a:xfrm>
          <a:prstGeom prst="rect">
            <a:avLst/>
          </a:prstGeom>
          <a:noFill/>
          <a:ln w="9525">
            <a:noFill/>
            <a:miter lim="800000"/>
            <a:headEnd/>
            <a:tailEnd/>
          </a:ln>
          <a:effectLst/>
        </p:spPr>
        <p:txBody>
          <a:bodyPr wrap="square">
            <a:spAutoFit/>
          </a:bodyPr>
          <a:lstStyle/>
          <a:p>
            <a:r>
              <a:rPr lang="en-GB" sz="1200" dirty="0" smtClean="0"/>
              <a:t>Q11. Where did you hear about OSCR?</a:t>
            </a:r>
            <a:endParaRPr lang="en-US" sz="1200" dirty="0"/>
          </a:p>
        </p:txBody>
      </p:sp>
      <p:sp>
        <p:nvSpPr>
          <p:cNvPr id="8" name="Text Box 7"/>
          <p:cNvSpPr txBox="1">
            <a:spLocks noChangeArrowheads="1"/>
          </p:cNvSpPr>
          <p:nvPr/>
        </p:nvSpPr>
        <p:spPr bwMode="auto">
          <a:xfrm>
            <a:off x="1366837" y="61654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who are aware of OSCR; excluding ‘don’t know’; </a:t>
            </a:r>
            <a:r>
              <a:rPr lang="en-GB" sz="1200" dirty="0" err="1" smtClean="0"/>
              <a:t>unweighted</a:t>
            </a:r>
            <a:r>
              <a:rPr lang="en-GB" sz="1200" dirty="0" smtClean="0"/>
              <a:t>)</a:t>
            </a:r>
            <a:endParaRPr lang="en-GB" sz="1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179512" y="1371600"/>
          <a:ext cx="8496944" cy="4433664"/>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83872"/>
            <a:ext cx="2133600" cy="188640"/>
          </a:xfrm>
        </p:spPr>
        <p:txBody>
          <a:bodyPr/>
          <a:lstStyle/>
          <a:p>
            <a:fld id="{3F4A2A6F-E33F-47C0-A22A-CC3EF65A4C9E}" type="slidenum">
              <a:rPr lang="en-GB" sz="900"/>
              <a:pPr/>
              <a:t>76</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Awareness of OSCR’s functions</a:t>
            </a:r>
            <a:endParaRPr lang="en-GB" sz="2800" i="1" dirty="0"/>
          </a:p>
        </p:txBody>
      </p:sp>
      <p:sp>
        <p:nvSpPr>
          <p:cNvPr id="455684" name="Text Box 4"/>
          <p:cNvSpPr txBox="1">
            <a:spLocks noChangeArrowheads="1"/>
          </p:cNvSpPr>
          <p:nvPr/>
        </p:nvSpPr>
        <p:spPr bwMode="auto">
          <a:xfrm>
            <a:off x="0" y="6488492"/>
            <a:ext cx="6479754" cy="553998"/>
          </a:xfrm>
          <a:prstGeom prst="rect">
            <a:avLst/>
          </a:prstGeom>
          <a:noFill/>
          <a:ln w="9525">
            <a:noFill/>
            <a:miter lim="800000"/>
            <a:headEnd/>
            <a:tailEnd/>
          </a:ln>
          <a:effectLst/>
        </p:spPr>
        <p:txBody>
          <a:bodyPr wrap="square">
            <a:spAutoFit/>
          </a:bodyPr>
          <a:lstStyle/>
          <a:p>
            <a:r>
              <a:rPr lang="en-GB" sz="1200" dirty="0" smtClean="0"/>
              <a:t>Q13a. Which of the following functions do you believe OSCR is responsible for?</a:t>
            </a:r>
            <a:endParaRPr lang="en-US" sz="1200" dirty="0" smtClean="0"/>
          </a:p>
          <a:p>
            <a:pPr>
              <a:spcBef>
                <a:spcPct val="50000"/>
              </a:spcBef>
            </a:pPr>
            <a:endParaRPr lang="en-US" sz="1200" dirty="0"/>
          </a:p>
        </p:txBody>
      </p:sp>
      <p:sp>
        <p:nvSpPr>
          <p:cNvPr id="19" name="Text Box 7"/>
          <p:cNvSpPr txBox="1">
            <a:spLocks noChangeArrowheads="1"/>
          </p:cNvSpPr>
          <p:nvPr/>
        </p:nvSpPr>
        <p:spPr bwMode="auto">
          <a:xfrm>
            <a:off x="1366837" y="6496275"/>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1,010</a:t>
            </a:r>
            <a:endParaRPr lang="en-GB" sz="1200" dirty="0"/>
          </a:p>
        </p:txBody>
      </p:sp>
      <p:cxnSp>
        <p:nvCxnSpPr>
          <p:cNvPr id="10" name="Straight Connector 9"/>
          <p:cNvCxnSpPr/>
          <p:nvPr/>
        </p:nvCxnSpPr>
        <p:spPr>
          <a:xfrm flipV="1">
            <a:off x="1187624" y="1828800"/>
            <a:ext cx="6182005" cy="10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59632" y="3761592"/>
            <a:ext cx="6077339" cy="157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89857" y="5800066"/>
            <a:ext cx="8109858" cy="71508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just"/>
            <a:r>
              <a:rPr lang="en-GB" sz="1200" dirty="0" smtClean="0">
                <a:solidFill>
                  <a:schemeClr val="tx1"/>
                </a:solidFill>
              </a:rPr>
              <a:t>Awareness of OSCR’s functions remained very much in line with 2014’s results. Again, seven out of ten respondents were aware of at least one of OSCR’s core functions. OSCR’s subsidiary role  of monitoring charities’ accounts once again registered very high awareness, with almost six in ten choosing this.</a:t>
            </a:r>
            <a:endParaRPr lang="en-GB" sz="1200" dirty="0">
              <a:solidFill>
                <a:schemeClr val="tx1"/>
              </a:solidFill>
            </a:endParaRPr>
          </a:p>
        </p:txBody>
      </p:sp>
      <p:sp>
        <p:nvSpPr>
          <p:cNvPr id="12" name="TextBox 11"/>
          <p:cNvSpPr txBox="1"/>
          <p:nvPr/>
        </p:nvSpPr>
        <p:spPr>
          <a:xfrm>
            <a:off x="8144880" y="1161357"/>
            <a:ext cx="550151"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2014</a:t>
            </a:r>
          </a:p>
        </p:txBody>
      </p:sp>
      <p:sp>
        <p:nvSpPr>
          <p:cNvPr id="14" name="TextBox 13"/>
          <p:cNvSpPr txBox="1"/>
          <p:nvPr/>
        </p:nvSpPr>
        <p:spPr>
          <a:xfrm>
            <a:off x="8190366" y="1524400"/>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77%</a:t>
            </a:r>
          </a:p>
        </p:txBody>
      </p:sp>
      <p:sp>
        <p:nvSpPr>
          <p:cNvPr id="17" name="TextBox 16"/>
          <p:cNvSpPr txBox="1"/>
          <p:nvPr/>
        </p:nvSpPr>
        <p:spPr>
          <a:xfrm>
            <a:off x="8190362" y="1916292"/>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71%</a:t>
            </a:r>
          </a:p>
        </p:txBody>
      </p:sp>
      <p:sp>
        <p:nvSpPr>
          <p:cNvPr id="18" name="TextBox 17"/>
          <p:cNvSpPr txBox="1"/>
          <p:nvPr/>
        </p:nvSpPr>
        <p:spPr>
          <a:xfrm>
            <a:off x="8190358" y="2297298"/>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61%</a:t>
            </a:r>
          </a:p>
        </p:txBody>
      </p:sp>
      <p:sp>
        <p:nvSpPr>
          <p:cNvPr id="27" name="TextBox 26"/>
          <p:cNvSpPr txBox="1"/>
          <p:nvPr/>
        </p:nvSpPr>
        <p:spPr>
          <a:xfrm>
            <a:off x="8190362" y="2689198"/>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58%</a:t>
            </a:r>
          </a:p>
        </p:txBody>
      </p:sp>
      <p:sp>
        <p:nvSpPr>
          <p:cNvPr id="28" name="TextBox 27"/>
          <p:cNvSpPr txBox="1"/>
          <p:nvPr/>
        </p:nvSpPr>
        <p:spPr>
          <a:xfrm>
            <a:off x="8190358" y="3091976"/>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44%</a:t>
            </a:r>
          </a:p>
        </p:txBody>
      </p:sp>
      <p:sp>
        <p:nvSpPr>
          <p:cNvPr id="29" name="TextBox 28"/>
          <p:cNvSpPr txBox="1"/>
          <p:nvPr/>
        </p:nvSpPr>
        <p:spPr>
          <a:xfrm>
            <a:off x="8190354" y="3483868"/>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24%</a:t>
            </a:r>
          </a:p>
        </p:txBody>
      </p:sp>
      <p:sp>
        <p:nvSpPr>
          <p:cNvPr id="30" name="TextBox 29"/>
          <p:cNvSpPr txBox="1"/>
          <p:nvPr/>
        </p:nvSpPr>
        <p:spPr>
          <a:xfrm>
            <a:off x="8179476" y="3864834"/>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59%</a:t>
            </a:r>
          </a:p>
        </p:txBody>
      </p:sp>
      <p:sp>
        <p:nvSpPr>
          <p:cNvPr id="31" name="TextBox 30"/>
          <p:cNvSpPr txBox="1"/>
          <p:nvPr/>
        </p:nvSpPr>
        <p:spPr>
          <a:xfrm>
            <a:off x="8179472" y="4245840"/>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36%</a:t>
            </a:r>
          </a:p>
        </p:txBody>
      </p:sp>
      <p:sp>
        <p:nvSpPr>
          <p:cNvPr id="32" name="TextBox 31"/>
          <p:cNvSpPr txBox="1"/>
          <p:nvPr/>
        </p:nvSpPr>
        <p:spPr>
          <a:xfrm>
            <a:off x="8179476" y="4637740"/>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10%</a:t>
            </a:r>
          </a:p>
        </p:txBody>
      </p:sp>
      <p:sp>
        <p:nvSpPr>
          <p:cNvPr id="33" name="TextBox 32"/>
          <p:cNvSpPr txBox="1"/>
          <p:nvPr/>
        </p:nvSpPr>
        <p:spPr>
          <a:xfrm>
            <a:off x="8179472" y="5040518"/>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13%</a:t>
            </a:r>
          </a:p>
        </p:txBody>
      </p:sp>
      <p:sp>
        <p:nvSpPr>
          <p:cNvPr id="34" name="TextBox 33"/>
          <p:cNvSpPr txBox="1"/>
          <p:nvPr/>
        </p:nvSpPr>
        <p:spPr>
          <a:xfrm>
            <a:off x="8179468" y="5432410"/>
            <a:ext cx="452367"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200" dirty="0" smtClean="0"/>
              <a:t>23%</a:t>
            </a:r>
          </a:p>
        </p:txBody>
      </p:sp>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77</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Giving to charity</a:t>
            </a:r>
          </a:p>
          <a:p>
            <a:pPr algn="just"/>
            <a:r>
              <a:rPr lang="en-GB" sz="1500" dirty="0" smtClean="0"/>
              <a:t>Those who had given to charity in the last twelve months (72%) were more likely than those who had not (51%) to be aware of at least one of OSCR’s core functions.</a:t>
            </a:r>
          </a:p>
          <a:p>
            <a:pPr algn="just"/>
            <a:r>
              <a:rPr lang="en-GB" sz="1500" dirty="0" smtClean="0"/>
              <a:t>Knowledge of at least one of OSCR’s core functions increased with interest in charity, with 53% of those with an interest of 0-2 out of 10 selecting one, compared to 77% of those with an interest of 8-10.</a:t>
            </a:r>
          </a:p>
          <a:p>
            <a:pPr marL="0" indent="0" algn="just">
              <a:buNone/>
            </a:pPr>
            <a:endParaRPr lang="en-GB" sz="1500" dirty="0"/>
          </a:p>
        </p:txBody>
      </p:sp>
      <p:sp>
        <p:nvSpPr>
          <p:cNvPr id="9" name="Title 1"/>
          <p:cNvSpPr>
            <a:spLocks noGrp="1"/>
          </p:cNvSpPr>
          <p:nvPr>
            <p:ph type="title"/>
          </p:nvPr>
        </p:nvSpPr>
        <p:spPr>
          <a:xfrm>
            <a:off x="457200" y="116632"/>
            <a:ext cx="6997700" cy="1143000"/>
          </a:xfrm>
        </p:spPr>
        <p:txBody>
          <a:bodyPr>
            <a:normAutofit/>
          </a:bodyPr>
          <a:lstStyle/>
          <a:p>
            <a:r>
              <a:rPr lang="en-GB" sz="2800" dirty="0"/>
              <a:t>Awareness </a:t>
            </a:r>
            <a:r>
              <a:rPr lang="en-GB" sz="2800" dirty="0" smtClean="0"/>
              <a:t>of functions – </a:t>
            </a:r>
            <a:r>
              <a:rPr lang="en-GB" sz="2800" dirty="0"/>
              <a:t>sub-groups</a:t>
            </a:r>
          </a:p>
        </p:txBody>
      </p:sp>
      <p:sp>
        <p:nvSpPr>
          <p:cNvPr id="7" name="Text Box 4"/>
          <p:cNvSpPr txBox="1">
            <a:spLocks noChangeArrowheads="1"/>
          </p:cNvSpPr>
          <p:nvPr/>
        </p:nvSpPr>
        <p:spPr bwMode="auto">
          <a:xfrm>
            <a:off x="0" y="6176762"/>
            <a:ext cx="6479754" cy="553998"/>
          </a:xfrm>
          <a:prstGeom prst="rect">
            <a:avLst/>
          </a:prstGeom>
          <a:noFill/>
          <a:ln w="9525">
            <a:noFill/>
            <a:miter lim="800000"/>
            <a:headEnd/>
            <a:tailEnd/>
          </a:ln>
          <a:effectLst/>
        </p:spPr>
        <p:txBody>
          <a:bodyPr wrap="square">
            <a:spAutoFit/>
          </a:bodyPr>
          <a:lstStyle/>
          <a:p>
            <a:r>
              <a:rPr lang="en-GB" sz="1200" dirty="0" smtClean="0"/>
              <a:t>Q13a. Which of the following functions do you believe OSCR is responsible for?</a:t>
            </a:r>
            <a:endParaRPr lang="en-US" sz="1200" dirty="0" smtClean="0"/>
          </a:p>
          <a:p>
            <a:pPr>
              <a:spcBef>
                <a:spcPct val="50000"/>
              </a:spcBef>
            </a:pPr>
            <a:endParaRPr lang="en-US" sz="1200" dirty="0"/>
          </a:p>
        </p:txBody>
      </p:sp>
    </p:spTree>
    <p:extLst>
      <p:ext uri="{BB962C8B-B14F-4D97-AF65-F5344CB8AC3E}">
        <p14:creationId xmlns:p14="http://schemas.microsoft.com/office/powerpoint/2010/main" xmlns="" val="32934538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extLst>
              <p:ext uri="{D42A27DB-BD31-4B8C-83A1-F6EECF244321}">
                <p14:modId xmlns:p14="http://schemas.microsoft.com/office/powerpoint/2010/main" xmlns="" val="2057634129"/>
              </p:ext>
            </p:extLst>
          </p:nvPr>
        </p:nvGraphicFramePr>
        <p:xfrm>
          <a:off x="162503" y="996421"/>
          <a:ext cx="8496944" cy="5214257"/>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78</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What OSCR’s functions should be</a:t>
            </a:r>
            <a:endParaRPr lang="en-GB" sz="2800" i="1" dirty="0"/>
          </a:p>
        </p:txBody>
      </p:sp>
      <p:sp>
        <p:nvSpPr>
          <p:cNvPr id="455684" name="Text Box 4"/>
          <p:cNvSpPr txBox="1">
            <a:spLocks noChangeArrowheads="1"/>
          </p:cNvSpPr>
          <p:nvPr/>
        </p:nvSpPr>
        <p:spPr bwMode="auto">
          <a:xfrm>
            <a:off x="0" y="6406852"/>
            <a:ext cx="6479754" cy="276999"/>
          </a:xfrm>
          <a:prstGeom prst="rect">
            <a:avLst/>
          </a:prstGeom>
          <a:noFill/>
          <a:ln w="9525">
            <a:noFill/>
            <a:miter lim="800000"/>
            <a:headEnd/>
            <a:tailEnd/>
          </a:ln>
          <a:effectLst/>
        </p:spPr>
        <p:txBody>
          <a:bodyPr wrap="square">
            <a:spAutoFit/>
          </a:bodyPr>
          <a:lstStyle/>
          <a:p>
            <a:r>
              <a:rPr lang="en-GB" sz="1200" dirty="0" smtClean="0"/>
              <a:t>Q13b . Which of the following functions do you believe OSCR SHOULD BE responsible for?</a:t>
            </a:r>
            <a:endParaRPr lang="en-US" sz="1200" dirty="0"/>
          </a:p>
        </p:txBody>
      </p:sp>
      <p:sp>
        <p:nvSpPr>
          <p:cNvPr id="19" name="Text Box 7"/>
          <p:cNvSpPr txBox="1">
            <a:spLocks noChangeArrowheads="1"/>
          </p:cNvSpPr>
          <p:nvPr/>
        </p:nvSpPr>
        <p:spPr bwMode="auto">
          <a:xfrm>
            <a:off x="1366837" y="63940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1,010</a:t>
            </a:r>
            <a:endParaRPr lang="en-GB" sz="1200" dirty="0"/>
          </a:p>
        </p:txBody>
      </p:sp>
      <p:cxnSp>
        <p:nvCxnSpPr>
          <p:cNvPr id="9" name="Straight Connector 8"/>
          <p:cNvCxnSpPr/>
          <p:nvPr/>
        </p:nvCxnSpPr>
        <p:spPr>
          <a:xfrm>
            <a:off x="1126502" y="1439306"/>
            <a:ext cx="6768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08832" y="3024056"/>
            <a:ext cx="6578082" cy="1773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43732" y="929847"/>
            <a:ext cx="550151"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2014</a:t>
            </a:r>
          </a:p>
        </p:txBody>
      </p:sp>
      <p:sp>
        <p:nvSpPr>
          <p:cNvPr id="12" name="TextBox 11"/>
          <p:cNvSpPr txBox="1"/>
          <p:nvPr/>
        </p:nvSpPr>
        <p:spPr>
          <a:xfrm>
            <a:off x="8378463" y="1131613"/>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85%</a:t>
            </a:r>
          </a:p>
        </p:txBody>
      </p:sp>
      <p:sp>
        <p:nvSpPr>
          <p:cNvPr id="14" name="TextBox 13"/>
          <p:cNvSpPr txBox="1"/>
          <p:nvPr/>
        </p:nvSpPr>
        <p:spPr>
          <a:xfrm>
            <a:off x="8378459" y="1447303"/>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76%</a:t>
            </a:r>
          </a:p>
        </p:txBody>
      </p:sp>
      <p:sp>
        <p:nvSpPr>
          <p:cNvPr id="17" name="TextBox 16"/>
          <p:cNvSpPr txBox="1"/>
          <p:nvPr/>
        </p:nvSpPr>
        <p:spPr>
          <a:xfrm>
            <a:off x="8378455" y="1762993"/>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66%</a:t>
            </a:r>
          </a:p>
        </p:txBody>
      </p:sp>
      <p:sp>
        <p:nvSpPr>
          <p:cNvPr id="18" name="TextBox 17"/>
          <p:cNvSpPr txBox="1"/>
          <p:nvPr/>
        </p:nvSpPr>
        <p:spPr>
          <a:xfrm>
            <a:off x="8378459" y="2089577"/>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65%</a:t>
            </a:r>
          </a:p>
        </p:txBody>
      </p:sp>
      <p:sp>
        <p:nvSpPr>
          <p:cNvPr id="20" name="TextBox 19"/>
          <p:cNvSpPr txBox="1"/>
          <p:nvPr/>
        </p:nvSpPr>
        <p:spPr>
          <a:xfrm>
            <a:off x="8378455" y="2448811"/>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49%</a:t>
            </a:r>
          </a:p>
        </p:txBody>
      </p:sp>
      <p:sp>
        <p:nvSpPr>
          <p:cNvPr id="21" name="TextBox 20"/>
          <p:cNvSpPr txBox="1"/>
          <p:nvPr/>
        </p:nvSpPr>
        <p:spPr>
          <a:xfrm>
            <a:off x="8378451" y="2775387"/>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36%</a:t>
            </a:r>
          </a:p>
        </p:txBody>
      </p:sp>
      <p:sp>
        <p:nvSpPr>
          <p:cNvPr id="22" name="TextBox 21"/>
          <p:cNvSpPr txBox="1"/>
          <p:nvPr/>
        </p:nvSpPr>
        <p:spPr>
          <a:xfrm>
            <a:off x="8378459" y="3091037"/>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67%</a:t>
            </a:r>
          </a:p>
        </p:txBody>
      </p:sp>
      <p:sp>
        <p:nvSpPr>
          <p:cNvPr id="23" name="TextBox 22"/>
          <p:cNvSpPr txBox="1"/>
          <p:nvPr/>
        </p:nvSpPr>
        <p:spPr>
          <a:xfrm>
            <a:off x="8378455" y="3406727"/>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57%</a:t>
            </a:r>
          </a:p>
        </p:txBody>
      </p:sp>
      <p:sp>
        <p:nvSpPr>
          <p:cNvPr id="24" name="TextBox 23"/>
          <p:cNvSpPr txBox="1"/>
          <p:nvPr/>
        </p:nvSpPr>
        <p:spPr>
          <a:xfrm>
            <a:off x="8378459" y="3722425"/>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50%</a:t>
            </a:r>
          </a:p>
        </p:txBody>
      </p:sp>
      <p:sp>
        <p:nvSpPr>
          <p:cNvPr id="25" name="TextBox 24"/>
          <p:cNvSpPr txBox="1"/>
          <p:nvPr/>
        </p:nvSpPr>
        <p:spPr>
          <a:xfrm>
            <a:off x="8378455" y="4027229"/>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44%</a:t>
            </a:r>
          </a:p>
        </p:txBody>
      </p:sp>
      <p:sp>
        <p:nvSpPr>
          <p:cNvPr id="26" name="TextBox 25"/>
          <p:cNvSpPr txBox="1"/>
          <p:nvPr/>
        </p:nvSpPr>
        <p:spPr>
          <a:xfrm>
            <a:off x="8378451" y="4364691"/>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43%</a:t>
            </a:r>
          </a:p>
        </p:txBody>
      </p:sp>
      <p:sp>
        <p:nvSpPr>
          <p:cNvPr id="28" name="TextBox 27"/>
          <p:cNvSpPr txBox="1"/>
          <p:nvPr/>
        </p:nvSpPr>
        <p:spPr>
          <a:xfrm>
            <a:off x="8378451" y="4702157"/>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35%</a:t>
            </a:r>
          </a:p>
        </p:txBody>
      </p:sp>
      <p:sp>
        <p:nvSpPr>
          <p:cNvPr id="29" name="TextBox 28"/>
          <p:cNvSpPr txBox="1"/>
          <p:nvPr/>
        </p:nvSpPr>
        <p:spPr>
          <a:xfrm>
            <a:off x="8378459" y="5017807"/>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28%</a:t>
            </a:r>
          </a:p>
        </p:txBody>
      </p:sp>
      <p:sp>
        <p:nvSpPr>
          <p:cNvPr id="30" name="TextBox 29"/>
          <p:cNvSpPr txBox="1"/>
          <p:nvPr/>
        </p:nvSpPr>
        <p:spPr>
          <a:xfrm>
            <a:off x="8378455" y="5333497"/>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19%</a:t>
            </a:r>
          </a:p>
        </p:txBody>
      </p:sp>
      <p:sp>
        <p:nvSpPr>
          <p:cNvPr id="31" name="TextBox 30"/>
          <p:cNvSpPr txBox="1"/>
          <p:nvPr/>
        </p:nvSpPr>
        <p:spPr>
          <a:xfrm>
            <a:off x="8378459" y="5649195"/>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14%</a:t>
            </a:r>
          </a:p>
        </p:txBody>
      </p:sp>
      <p:sp>
        <p:nvSpPr>
          <p:cNvPr id="32" name="TextBox 31"/>
          <p:cNvSpPr txBox="1"/>
          <p:nvPr/>
        </p:nvSpPr>
        <p:spPr>
          <a:xfrm>
            <a:off x="8378455" y="5953999"/>
            <a:ext cx="4956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t>15%</a:t>
            </a:r>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79</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Importance of OSCR’s operations</a:t>
            </a:r>
            <a:endParaRPr lang="en-GB" sz="2800" i="1" dirty="0"/>
          </a:p>
        </p:txBody>
      </p:sp>
      <p:sp>
        <p:nvSpPr>
          <p:cNvPr id="19" name="Text Box 7"/>
          <p:cNvSpPr txBox="1">
            <a:spLocks noChangeArrowheads="1"/>
          </p:cNvSpPr>
          <p:nvPr/>
        </p:nvSpPr>
        <p:spPr bwMode="auto">
          <a:xfrm>
            <a:off x="1366837" y="6127333"/>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1,010</a:t>
            </a:r>
            <a:endParaRPr lang="en-GB" sz="1200" dirty="0"/>
          </a:p>
        </p:txBody>
      </p:sp>
      <p:sp>
        <p:nvSpPr>
          <p:cNvPr id="10" name="Text Box 4"/>
          <p:cNvSpPr txBox="1">
            <a:spLocks noChangeArrowheads="1"/>
          </p:cNvSpPr>
          <p:nvPr/>
        </p:nvSpPr>
        <p:spPr bwMode="auto">
          <a:xfrm>
            <a:off x="0" y="6142340"/>
            <a:ext cx="6479754" cy="461665"/>
          </a:xfrm>
          <a:prstGeom prst="rect">
            <a:avLst/>
          </a:prstGeom>
          <a:noFill/>
          <a:ln w="9525">
            <a:noFill/>
            <a:miter lim="800000"/>
            <a:headEnd/>
            <a:tailEnd/>
          </a:ln>
          <a:effectLst/>
        </p:spPr>
        <p:txBody>
          <a:bodyPr wrap="square">
            <a:spAutoFit/>
          </a:bodyPr>
          <a:lstStyle/>
          <a:p>
            <a:r>
              <a:rPr lang="en-GB" sz="1200" dirty="0" smtClean="0"/>
              <a:t>Q13c. Thinking about how the Scottish Charity Regulator (OSCR) should operate, how important or unimportant are the following issues?</a:t>
            </a:r>
            <a:endParaRPr lang="en-GB" sz="1200" dirty="0"/>
          </a:p>
        </p:txBody>
      </p:sp>
      <p:graphicFrame>
        <p:nvGraphicFramePr>
          <p:cNvPr id="17" name="Object 2"/>
          <p:cNvGraphicFramePr>
            <a:graphicFrameLocks noChangeAspect="1"/>
          </p:cNvGraphicFramePr>
          <p:nvPr>
            <p:extLst>
              <p:ext uri="{D42A27DB-BD31-4B8C-83A1-F6EECF244321}">
                <p14:modId xmlns:p14="http://schemas.microsoft.com/office/powerpoint/2010/main" xmlns="" val="474731766"/>
              </p:ext>
            </p:extLst>
          </p:nvPr>
        </p:nvGraphicFramePr>
        <p:xfrm>
          <a:off x="251520" y="1041400"/>
          <a:ext cx="8640960" cy="5050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5931213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t>
            </a:r>
            <a:endParaRPr lang="en-GB" dirty="0"/>
          </a:p>
        </p:txBody>
      </p:sp>
      <p:sp>
        <p:nvSpPr>
          <p:cNvPr id="3" name="Content Placeholder 2"/>
          <p:cNvSpPr>
            <a:spLocks noGrp="1"/>
          </p:cNvSpPr>
          <p:nvPr>
            <p:ph idx="1"/>
          </p:nvPr>
        </p:nvSpPr>
        <p:spPr>
          <a:xfrm>
            <a:off x="494907" y="853208"/>
            <a:ext cx="8229600" cy="4745090"/>
          </a:xfrm>
        </p:spPr>
        <p:txBody>
          <a:bodyPr>
            <a:noAutofit/>
          </a:bodyPr>
          <a:lstStyle/>
          <a:p>
            <a:pPr>
              <a:buNone/>
            </a:pPr>
            <a:r>
              <a:rPr lang="en-GB" sz="1500" b="1" dirty="0" smtClean="0"/>
              <a:t>Engagement with charities</a:t>
            </a:r>
          </a:p>
          <a:p>
            <a:pPr algn="just"/>
            <a:r>
              <a:rPr lang="en-GB" sz="1500" dirty="0" smtClean="0"/>
              <a:t>Interest in charities remained largely stable. However, there was evidence to suggest a slight decrease in interest since 2011.</a:t>
            </a:r>
          </a:p>
          <a:p>
            <a:pPr algn="just"/>
            <a:r>
              <a:rPr lang="en-GB" sz="1500" dirty="0" smtClean="0"/>
              <a:t>Women, younger people and those from higher socio-economic backgrounds showed higher interest in charities. </a:t>
            </a:r>
          </a:p>
          <a:p>
            <a:pPr algn="just"/>
            <a:r>
              <a:rPr lang="en-GB" sz="1500" dirty="0" smtClean="0"/>
              <a:t>Greater household affluence correlated with higher monetary donations and donations of goods. More women donated goods than men. </a:t>
            </a:r>
            <a:endParaRPr lang="en-GB" sz="1500" dirty="0"/>
          </a:p>
          <a:p>
            <a:pPr algn="just"/>
            <a:r>
              <a:rPr lang="en-GB" sz="1500" dirty="0" smtClean="0"/>
              <a:t>Young people more often donated time but were less likely to make large monetary donations.</a:t>
            </a:r>
          </a:p>
          <a:p>
            <a:pPr algn="just"/>
            <a:r>
              <a:rPr lang="en-GB" sz="1500" dirty="0" smtClean="0"/>
              <a:t>The level of contact with charities, through working with or receiving help from them, remained consistent. Younger people and those from a higher SEG continued to have greater contact with charities.</a:t>
            </a:r>
          </a:p>
          <a:p>
            <a:pPr algn="just"/>
            <a:r>
              <a:rPr lang="en-GB" sz="1500" dirty="0" smtClean="0"/>
              <a:t>There was very little difference in the ways and amounts people donate to charity. On balance more people felt that they have donated less to charity in the last two years rather than more, however, the majority (57%) felt that that their giving had remained largely the same.</a:t>
            </a:r>
          </a:p>
          <a:p>
            <a:pPr algn="just"/>
            <a:r>
              <a:rPr lang="en-GB" sz="1500" dirty="0" smtClean="0"/>
              <a:t>There was a small increase in the number of respondents who felt that they gave more money now than two years ago  and a small decrease in those who felt that they are giving less in the way of both money and goods.</a:t>
            </a:r>
          </a:p>
          <a:p>
            <a:pPr algn="just"/>
            <a:r>
              <a:rPr lang="en-GB" sz="1500" dirty="0" smtClean="0"/>
              <a:t>Health, children, local and animal charities continue to be most popular. Personal connection remained key to supporting a given charity.</a:t>
            </a:r>
          </a:p>
          <a:p>
            <a:pPr algn="just"/>
            <a:r>
              <a:rPr lang="en-GB" sz="1500" dirty="0" smtClean="0"/>
              <a:t>New technologies such as texting, social media and charitable giving websites (such as Just Giving) have seen an increase in usage since 2014.</a:t>
            </a:r>
            <a:endParaRPr lang="en-GB" sz="1500" dirty="0">
              <a:solidFill>
                <a:srgbClr val="FF0000"/>
              </a:solidFill>
            </a:endParaRPr>
          </a:p>
        </p:txBody>
      </p:sp>
      <p:sp>
        <p:nvSpPr>
          <p:cNvPr id="4" name="Slide Number Placeholder 3"/>
          <p:cNvSpPr>
            <a:spLocks noGrp="1"/>
          </p:cNvSpPr>
          <p:nvPr>
            <p:ph type="sldNum" sz="quarter" idx="15"/>
          </p:nvPr>
        </p:nvSpPr>
        <p:spPr/>
        <p:txBody>
          <a:bodyPr/>
          <a:lstStyle/>
          <a:p>
            <a:fld id="{AA49D0B1-4015-47B1-AA93-86824F055D44}" type="slidenum">
              <a:rPr lang="en-GB" smtClean="0">
                <a:solidFill>
                  <a:schemeClr val="tx1"/>
                </a:solidFill>
              </a:rPr>
              <a:pPr/>
              <a:t>8</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80</a:t>
            </a:fld>
            <a:endParaRPr lang="en-GB"/>
          </a:p>
        </p:txBody>
      </p:sp>
      <p:sp>
        <p:nvSpPr>
          <p:cNvPr id="18" name="Content Placeholder 2"/>
          <p:cNvSpPr>
            <a:spLocks noGrp="1"/>
          </p:cNvSpPr>
          <p:nvPr>
            <p:ph idx="1"/>
          </p:nvPr>
        </p:nvSpPr>
        <p:spPr>
          <a:xfrm>
            <a:off x="457200" y="863600"/>
            <a:ext cx="8229600" cy="5257800"/>
          </a:xfrm>
        </p:spPr>
        <p:txBody>
          <a:bodyPr>
            <a:normAutofit/>
          </a:bodyPr>
          <a:lstStyle/>
          <a:p>
            <a:pPr algn="just">
              <a:buNone/>
            </a:pPr>
            <a:r>
              <a:rPr lang="en-GB" sz="1500" b="1" dirty="0" smtClean="0"/>
              <a:t>Age</a:t>
            </a:r>
          </a:p>
          <a:p>
            <a:pPr algn="just"/>
            <a:r>
              <a:rPr lang="en-GB" sz="1500" dirty="0" smtClean="0"/>
              <a:t>The oldest respondents (65+) were more likely than younger respondents to feel that each of the mentioned functions is important</a:t>
            </a:r>
          </a:p>
          <a:p>
            <a:pPr marL="0" indent="0" algn="just">
              <a:buNone/>
            </a:pPr>
            <a:endParaRPr lang="en-GB" sz="1500" dirty="0"/>
          </a:p>
        </p:txBody>
      </p:sp>
      <p:sp>
        <p:nvSpPr>
          <p:cNvPr id="9" name="Title 1"/>
          <p:cNvSpPr>
            <a:spLocks noGrp="1"/>
          </p:cNvSpPr>
          <p:nvPr>
            <p:ph type="title"/>
          </p:nvPr>
        </p:nvSpPr>
        <p:spPr>
          <a:xfrm>
            <a:off x="457200" y="116632"/>
            <a:ext cx="6997700" cy="1143000"/>
          </a:xfrm>
        </p:spPr>
        <p:txBody>
          <a:bodyPr>
            <a:normAutofit/>
          </a:bodyPr>
          <a:lstStyle/>
          <a:p>
            <a:r>
              <a:rPr lang="en-GB" sz="2800" dirty="0" smtClean="0"/>
              <a:t>Importance of operations </a:t>
            </a:r>
            <a:r>
              <a:rPr lang="en-GB" sz="2800" dirty="0"/>
              <a:t>– sub-groups</a:t>
            </a:r>
          </a:p>
        </p:txBody>
      </p:sp>
      <p:sp>
        <p:nvSpPr>
          <p:cNvPr id="7" name="Text Box 4"/>
          <p:cNvSpPr txBox="1">
            <a:spLocks noChangeArrowheads="1"/>
          </p:cNvSpPr>
          <p:nvPr/>
        </p:nvSpPr>
        <p:spPr bwMode="auto">
          <a:xfrm>
            <a:off x="0" y="6142340"/>
            <a:ext cx="6479754" cy="461665"/>
          </a:xfrm>
          <a:prstGeom prst="rect">
            <a:avLst/>
          </a:prstGeom>
          <a:noFill/>
          <a:ln w="9525">
            <a:noFill/>
            <a:miter lim="800000"/>
            <a:headEnd/>
            <a:tailEnd/>
          </a:ln>
          <a:effectLst/>
        </p:spPr>
        <p:txBody>
          <a:bodyPr wrap="square">
            <a:spAutoFit/>
          </a:bodyPr>
          <a:lstStyle/>
          <a:p>
            <a:r>
              <a:rPr lang="en-GB" sz="1200" dirty="0" smtClean="0"/>
              <a:t>Q13c. Thinking about how the Scottish Charity Regulator (OSCR) should operate, how important or unimportant are the following issues?</a:t>
            </a:r>
            <a:endParaRPr lang="en-GB" sz="1200" dirty="0"/>
          </a:p>
        </p:txBody>
      </p:sp>
    </p:spTree>
    <p:extLst>
      <p:ext uri="{BB962C8B-B14F-4D97-AF65-F5344CB8AC3E}">
        <p14:creationId xmlns:p14="http://schemas.microsoft.com/office/powerpoint/2010/main" xmlns="" val="13106585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81</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Importance of OSCR’s operations – comparison to OSCR Stakeholder Survey</a:t>
            </a:r>
            <a:endParaRPr lang="en-GB" sz="2800" i="1" dirty="0"/>
          </a:p>
        </p:txBody>
      </p:sp>
      <p:sp>
        <p:nvSpPr>
          <p:cNvPr id="19" name="Text Box 7"/>
          <p:cNvSpPr txBox="1">
            <a:spLocks noChangeArrowheads="1"/>
          </p:cNvSpPr>
          <p:nvPr/>
        </p:nvSpPr>
        <p:spPr bwMode="auto">
          <a:xfrm>
            <a:off x="1366837" y="6127333"/>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0" name="Text Box 4"/>
          <p:cNvSpPr txBox="1">
            <a:spLocks noChangeArrowheads="1"/>
          </p:cNvSpPr>
          <p:nvPr/>
        </p:nvSpPr>
        <p:spPr bwMode="auto">
          <a:xfrm>
            <a:off x="0" y="6142340"/>
            <a:ext cx="6479754" cy="461665"/>
          </a:xfrm>
          <a:prstGeom prst="rect">
            <a:avLst/>
          </a:prstGeom>
          <a:noFill/>
          <a:ln w="9525">
            <a:noFill/>
            <a:miter lim="800000"/>
            <a:headEnd/>
            <a:tailEnd/>
          </a:ln>
          <a:effectLst/>
        </p:spPr>
        <p:txBody>
          <a:bodyPr wrap="square">
            <a:spAutoFit/>
          </a:bodyPr>
          <a:lstStyle/>
          <a:p>
            <a:r>
              <a:rPr lang="en-GB" sz="1200" dirty="0" smtClean="0"/>
              <a:t>Q13c. Thinking about how the Scottish Charity Regulator (OSCR) should operate, how important or unimportant are the following issues?</a:t>
            </a:r>
            <a:endParaRPr lang="en-GB" sz="1200" dirty="0"/>
          </a:p>
        </p:txBody>
      </p:sp>
      <p:graphicFrame>
        <p:nvGraphicFramePr>
          <p:cNvPr id="2" name="Table 1"/>
          <p:cNvGraphicFramePr>
            <a:graphicFrameLocks noGrp="1"/>
          </p:cNvGraphicFramePr>
          <p:nvPr>
            <p:extLst>
              <p:ext uri="{D42A27DB-BD31-4B8C-83A1-F6EECF244321}">
                <p14:modId xmlns:p14="http://schemas.microsoft.com/office/powerpoint/2010/main" xmlns="" val="3033184770"/>
              </p:ext>
            </p:extLst>
          </p:nvPr>
        </p:nvGraphicFramePr>
        <p:xfrm>
          <a:off x="820885" y="1174622"/>
          <a:ext cx="7710056" cy="3132840"/>
        </p:xfrm>
        <a:graphic>
          <a:graphicData uri="http://schemas.openxmlformats.org/drawingml/2006/table">
            <a:tbl>
              <a:tblPr firstRow="1" bandRow="1">
                <a:tableStyleId>{5C22544A-7EE6-4342-B048-85BDC9FD1C3A}</a:tableStyleId>
              </a:tblPr>
              <a:tblGrid>
                <a:gridCol w="5337732"/>
                <a:gridCol w="1186162"/>
                <a:gridCol w="1186162"/>
              </a:tblGrid>
              <a:tr h="402140">
                <a:tc>
                  <a:txBody>
                    <a:bodyPr/>
                    <a:lstStyle/>
                    <a:p>
                      <a:r>
                        <a:rPr lang="en-GB" sz="1300" dirty="0" smtClean="0">
                          <a:solidFill>
                            <a:schemeClr val="bg1"/>
                          </a:solidFill>
                        </a:rPr>
                        <a:t>% ‘very important’</a:t>
                      </a:r>
                      <a:endParaRPr lang="en-GB" sz="13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1" dirty="0" smtClean="0">
                          <a:solidFill>
                            <a:schemeClr val="bg1"/>
                          </a:solidFill>
                        </a:rPr>
                        <a:t>General Population</a:t>
                      </a:r>
                    </a:p>
                    <a:p>
                      <a:pPr algn="ctr"/>
                      <a:r>
                        <a:rPr lang="en-GB" sz="1300" b="1" dirty="0" smtClean="0">
                          <a:solidFill>
                            <a:schemeClr val="bg1"/>
                          </a:solidFill>
                        </a:rPr>
                        <a:t>(B1,010)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1" dirty="0" smtClean="0">
                          <a:solidFill>
                            <a:schemeClr val="bg1"/>
                          </a:solidFill>
                        </a:rPr>
                        <a:t>Stakeholder Survey 2016</a:t>
                      </a:r>
                    </a:p>
                    <a:p>
                      <a:pPr algn="ctr"/>
                      <a:r>
                        <a:rPr lang="en-GB" sz="1300" b="1" dirty="0" smtClean="0">
                          <a:solidFill>
                            <a:schemeClr val="bg1"/>
                          </a:solidFill>
                        </a:rPr>
                        <a:t>(B: 1,215)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7080">
                <a:tc>
                  <a:txBody>
                    <a:bodyPr/>
                    <a:lstStyle/>
                    <a:p>
                      <a:pPr algn="l" fontAlgn="b"/>
                      <a:r>
                        <a:rPr lang="en-GB" sz="1400" b="0" i="0" u="none" strike="noStrike" dirty="0">
                          <a:effectLst/>
                          <a:latin typeface="Calibri" panose="020F0502020204030204" pitchFamily="34" charset="0"/>
                        </a:rPr>
                        <a:t>Takes action where there has been misconduct in a charity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u="none" strike="noStrike" kern="1200" cap="none" normalizeH="0" baseline="0" dirty="0" smtClean="0">
                          <a:ln>
                            <a:noFill/>
                          </a:ln>
                          <a:solidFill>
                            <a:schemeClr val="tx1"/>
                          </a:solidFill>
                          <a:effectLst/>
                          <a:latin typeface="+mn-lt"/>
                          <a:ea typeface="+mn-ea"/>
                          <a:cs typeface="+mn-cs"/>
                        </a:rPr>
                        <a:t>71%</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87%</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7080">
                <a:tc>
                  <a:txBody>
                    <a:bodyPr/>
                    <a:lstStyle/>
                    <a:p>
                      <a:pPr algn="l" fontAlgn="b"/>
                      <a:r>
                        <a:rPr lang="en-GB" sz="1400" b="0" i="0" u="none" strike="noStrike" dirty="0">
                          <a:effectLst/>
                          <a:latin typeface="Calibri" panose="020F0502020204030204" pitchFamily="34" charset="0"/>
                        </a:rPr>
                        <a:t>Makes the public aware that it has taken action on misconduct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u="none" strike="noStrike" kern="1200" cap="none" normalizeH="0" baseline="0" dirty="0" smtClean="0">
                          <a:ln>
                            <a:noFill/>
                          </a:ln>
                          <a:solidFill>
                            <a:schemeClr val="tx1"/>
                          </a:solidFill>
                          <a:effectLst/>
                          <a:latin typeface="+mn-lt"/>
                          <a:ea typeface="+mn-ea"/>
                          <a:cs typeface="+mn-cs"/>
                        </a:rPr>
                        <a:t>60%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74%</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7080">
                <a:tc>
                  <a:txBody>
                    <a:bodyPr/>
                    <a:lstStyle/>
                    <a:p>
                      <a:pPr algn="l" fontAlgn="b"/>
                      <a:r>
                        <a:rPr lang="en-GB" sz="1400" b="0" i="0" u="none" strike="noStrike" dirty="0">
                          <a:effectLst/>
                          <a:latin typeface="Calibri" panose="020F0502020204030204" pitchFamily="34" charset="0"/>
                        </a:rPr>
                        <a:t>Makes the public aware that all charities in Scotland are regulated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u="none" strike="noStrike" kern="1200" cap="none" normalizeH="0" baseline="0" dirty="0" smtClean="0">
                          <a:ln>
                            <a:noFill/>
                          </a:ln>
                          <a:solidFill>
                            <a:schemeClr val="tx1"/>
                          </a:solidFill>
                          <a:effectLst/>
                          <a:latin typeface="+mn-lt"/>
                          <a:ea typeface="+mn-ea"/>
                          <a:cs typeface="+mn-cs"/>
                        </a:rPr>
                        <a:t>54%</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73%</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7080">
                <a:tc>
                  <a:txBody>
                    <a:bodyPr/>
                    <a:lstStyle/>
                    <a:p>
                      <a:pPr algn="l" fontAlgn="b"/>
                      <a:r>
                        <a:rPr lang="en-GB" sz="1400" b="0" i="0" u="none" strike="noStrike" dirty="0" smtClean="0">
                          <a:effectLst/>
                          <a:latin typeface="Calibri" panose="020F0502020204030204" pitchFamily="34" charset="0"/>
                        </a:rPr>
                        <a:t>Has a publicly accessible register of all charities</a:t>
                      </a:r>
                      <a:endParaRPr lang="en-GB" sz="1400" b="0" i="0" u="none" strike="noStrike" dirty="0">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u="none" strike="noStrike" kern="1200" cap="none" normalizeH="0" baseline="0" dirty="0" smtClean="0">
                          <a:ln>
                            <a:noFill/>
                          </a:ln>
                          <a:solidFill>
                            <a:schemeClr val="tx1"/>
                          </a:solidFill>
                          <a:effectLst/>
                          <a:latin typeface="+mn-lt"/>
                          <a:ea typeface="+mn-ea"/>
                          <a:cs typeface="+mn-cs"/>
                        </a:rPr>
                        <a:t>54%</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74%</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7080">
                <a:tc>
                  <a:txBody>
                    <a:bodyPr/>
                    <a:lstStyle/>
                    <a:p>
                      <a:pPr algn="l" fontAlgn="b"/>
                      <a:r>
                        <a:rPr lang="en-GB" sz="1400" b="0" i="0" u="none" strike="noStrike" dirty="0">
                          <a:effectLst/>
                          <a:latin typeface="Calibri" panose="020F0502020204030204" pitchFamily="34" charset="0"/>
                        </a:rPr>
                        <a:t>Supports charities in meeting their legal requirements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50%</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76%</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7080">
                <a:tc>
                  <a:txBody>
                    <a:bodyPr/>
                    <a:lstStyle/>
                    <a:p>
                      <a:pPr algn="l" fontAlgn="b"/>
                      <a:r>
                        <a:rPr lang="en-GB" sz="1400" b="0" i="0" u="none" strike="noStrike" dirty="0">
                          <a:effectLst/>
                          <a:latin typeface="Calibri" panose="020F0502020204030204" pitchFamily="34" charset="0"/>
                        </a:rPr>
                        <a:t>The charity regulator is independent of Government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51%</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75%</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7080">
                <a:tc>
                  <a:txBody>
                    <a:bodyPr/>
                    <a:lstStyle/>
                    <a:p>
                      <a:pPr algn="l" fontAlgn="b"/>
                      <a:r>
                        <a:rPr lang="en-GB" sz="1400" b="0" i="0" u="none" strike="noStrike" dirty="0">
                          <a:effectLst/>
                          <a:latin typeface="Calibri" panose="020F0502020204030204" pitchFamily="34" charset="0"/>
                        </a:rPr>
                        <a:t>Builds trust in the Scottish charity sector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47%</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74%</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7080">
                <a:tc>
                  <a:txBody>
                    <a:bodyPr/>
                    <a:lstStyle/>
                    <a:p>
                      <a:pPr algn="l" fontAlgn="b"/>
                      <a:r>
                        <a:rPr lang="en-GB" sz="1400" b="0" i="0" u="none" strike="noStrike" dirty="0">
                          <a:effectLst/>
                          <a:latin typeface="Calibri" panose="020F0502020204030204" pitchFamily="34" charset="0"/>
                        </a:rPr>
                        <a:t>Does not charge charities fees to register or submit accounts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41%</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latin typeface="+mn-lt"/>
                        </a:rPr>
                        <a:t>79%</a:t>
                      </a:r>
                      <a:endParaRPr lang="en-GB" sz="14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5" name="Rounded Rectangle 34"/>
          <p:cNvSpPr/>
          <p:nvPr/>
        </p:nvSpPr>
        <p:spPr>
          <a:xfrm>
            <a:off x="789708" y="4347433"/>
            <a:ext cx="7730837" cy="1736646"/>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200" dirty="0" smtClean="0">
                <a:solidFill>
                  <a:schemeClr val="tx1"/>
                </a:solidFill>
              </a:rPr>
              <a:t>Both the public and OSCR’s charity stakeholders selected ‘taking action where there has been misconduct in a charity’ as the most important of OSCR’s roles. As might be expected, the general population sample prioritised public awareness of OSCR’s activities, such as their taking action and regulation of charities, over its more administrative functions.</a:t>
            </a:r>
          </a:p>
          <a:p>
            <a:pPr algn="ctr"/>
            <a:endParaRPr lang="en-GB" sz="1200" dirty="0" smtClean="0">
              <a:solidFill>
                <a:schemeClr val="tx1"/>
              </a:solidFill>
            </a:endParaRPr>
          </a:p>
          <a:p>
            <a:pPr algn="ctr"/>
            <a:r>
              <a:rPr lang="en-GB" sz="1200" dirty="0" smtClean="0">
                <a:solidFill>
                  <a:schemeClr val="tx1"/>
                </a:solidFill>
              </a:rPr>
              <a:t>Other than OSCR taking action in the case of misconduct, stakeholders did not show a great difference in support for the statements. The strength of stakeholder agreement with the importance of each role was consistently higher than in the general population.</a:t>
            </a:r>
            <a:endParaRPr lang="en-GB" sz="12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1579686" y="1428751"/>
          <a:ext cx="7356271" cy="3771900"/>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702380"/>
            <a:ext cx="2133600" cy="188640"/>
          </a:xfrm>
        </p:spPr>
        <p:txBody>
          <a:bodyPr/>
          <a:lstStyle/>
          <a:p>
            <a:fld id="{3F4A2A6F-E33F-47C0-A22A-CC3EF65A4C9E}" type="slidenum">
              <a:rPr lang="en-GB" sz="900"/>
              <a:pPr/>
              <a:t>82</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Importance of OSCR’s role</a:t>
            </a:r>
            <a:endParaRPr lang="en-GB" sz="2800" i="1" dirty="0"/>
          </a:p>
        </p:txBody>
      </p:sp>
      <p:sp>
        <p:nvSpPr>
          <p:cNvPr id="19" name="Text Box 7"/>
          <p:cNvSpPr txBox="1">
            <a:spLocks noChangeArrowheads="1"/>
          </p:cNvSpPr>
          <p:nvPr/>
        </p:nvSpPr>
        <p:spPr bwMode="auto">
          <a:xfrm>
            <a:off x="1366837" y="61908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3" name="Rounded Rectangle 12"/>
          <p:cNvSpPr/>
          <p:nvPr/>
        </p:nvSpPr>
        <p:spPr>
          <a:xfrm>
            <a:off x="899592" y="5383511"/>
            <a:ext cx="7560840"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 importance of OSCR in the public’s eyes is clear, with 84% of respondents stating its role to be fairly or very important (85% in 2014).</a:t>
            </a:r>
            <a:endParaRPr lang="en-GB" sz="1400" dirty="0">
              <a:solidFill>
                <a:schemeClr val="tx1"/>
              </a:solidFill>
            </a:endParaRPr>
          </a:p>
        </p:txBody>
      </p:sp>
      <p:sp>
        <p:nvSpPr>
          <p:cNvPr id="10" name="Text Box 4"/>
          <p:cNvSpPr txBox="1">
            <a:spLocks noChangeArrowheads="1"/>
          </p:cNvSpPr>
          <p:nvPr/>
        </p:nvSpPr>
        <p:spPr bwMode="auto">
          <a:xfrm>
            <a:off x="0" y="6205835"/>
            <a:ext cx="6479754" cy="461665"/>
          </a:xfrm>
          <a:prstGeom prst="rect">
            <a:avLst/>
          </a:prstGeom>
          <a:noFill/>
          <a:ln w="9525">
            <a:noFill/>
            <a:miter lim="800000"/>
            <a:headEnd/>
            <a:tailEnd/>
          </a:ln>
          <a:effectLst/>
        </p:spPr>
        <p:txBody>
          <a:bodyPr wrap="square">
            <a:spAutoFit/>
          </a:bodyPr>
          <a:lstStyle/>
          <a:p>
            <a:pPr>
              <a:spcBef>
                <a:spcPct val="50000"/>
              </a:spcBef>
            </a:pPr>
            <a:r>
              <a:rPr lang="en-GB" sz="1200" dirty="0" smtClean="0"/>
              <a:t>Q12. The Office of the Scottish Charity Regulator is an independent body responsible for registering and regulating charities in Scotland. How important do you personally regard this role?</a:t>
            </a:r>
            <a:endParaRPr lang="en-US" sz="1200" dirty="0"/>
          </a:p>
        </p:txBody>
      </p:sp>
    </p:spTree>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AA49D0B1-4015-47B1-AA93-86824F055D44}" type="slidenum">
              <a:rPr lang="en-GB" smtClean="0"/>
              <a:pPr/>
              <a:t>83</a:t>
            </a:fld>
            <a:endParaRPr lang="en-GB"/>
          </a:p>
        </p:txBody>
      </p:sp>
      <p:sp>
        <p:nvSpPr>
          <p:cNvPr id="10" name="Text Box 4"/>
          <p:cNvSpPr txBox="1">
            <a:spLocks noChangeArrowheads="1"/>
          </p:cNvSpPr>
          <p:nvPr/>
        </p:nvSpPr>
        <p:spPr bwMode="auto">
          <a:xfrm>
            <a:off x="-36512" y="6453188"/>
            <a:ext cx="7380288" cy="276999"/>
          </a:xfrm>
          <a:prstGeom prst="rect">
            <a:avLst/>
          </a:prstGeom>
          <a:noFill/>
          <a:ln w="9525">
            <a:noFill/>
            <a:miter lim="800000"/>
            <a:headEnd/>
            <a:tailEnd/>
          </a:ln>
          <a:effectLst/>
        </p:spPr>
        <p:txBody>
          <a:bodyPr>
            <a:spAutoFit/>
          </a:bodyPr>
          <a:lstStyle/>
          <a:p>
            <a:pPr>
              <a:spcBef>
                <a:spcPct val="50000"/>
              </a:spcBef>
            </a:pPr>
            <a:r>
              <a:rPr lang="en-US" sz="1200" dirty="0" smtClean="0"/>
              <a:t>Q1. How interested are you in charities or their work? </a:t>
            </a:r>
          </a:p>
        </p:txBody>
      </p:sp>
      <p:sp>
        <p:nvSpPr>
          <p:cNvPr id="11" name="Text Box 7"/>
          <p:cNvSpPr txBox="1">
            <a:spLocks noChangeArrowheads="1"/>
          </p:cNvSpPr>
          <p:nvPr/>
        </p:nvSpPr>
        <p:spPr bwMode="auto">
          <a:xfrm>
            <a:off x="1366837" y="64702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8" name="Content Placeholder 2"/>
          <p:cNvSpPr>
            <a:spLocks noGrp="1"/>
          </p:cNvSpPr>
          <p:nvPr>
            <p:ph idx="1"/>
          </p:nvPr>
        </p:nvSpPr>
        <p:spPr>
          <a:xfrm>
            <a:off x="518160" y="863600"/>
            <a:ext cx="8229600" cy="5257800"/>
          </a:xfrm>
        </p:spPr>
        <p:txBody>
          <a:bodyPr>
            <a:normAutofit/>
          </a:bodyPr>
          <a:lstStyle/>
          <a:p>
            <a:pPr algn="just">
              <a:buNone/>
            </a:pPr>
            <a:r>
              <a:rPr lang="en-GB" sz="1500" b="1" dirty="0" smtClean="0"/>
              <a:t>Giving to charity</a:t>
            </a:r>
          </a:p>
          <a:p>
            <a:pPr algn="just"/>
            <a:r>
              <a:rPr lang="en-GB" sz="1500" dirty="0" smtClean="0"/>
              <a:t>Those who had given to charity in the last year (86%) were more likely than those who had not (69%) felt that OSCR plays an important role.</a:t>
            </a:r>
          </a:p>
          <a:p>
            <a:pPr algn="just"/>
            <a:endParaRPr lang="en-GB" sz="1500" dirty="0"/>
          </a:p>
          <a:p>
            <a:pPr marL="0" indent="0" algn="just">
              <a:buNone/>
            </a:pPr>
            <a:r>
              <a:rPr lang="en-GB" sz="1500" b="1" dirty="0" smtClean="0"/>
              <a:t>Interest in charity</a:t>
            </a:r>
          </a:p>
          <a:p>
            <a:pPr algn="just"/>
            <a:r>
              <a:rPr lang="en-GB" sz="1500" dirty="0" smtClean="0"/>
              <a:t>The view that OSCR’s role is important increased in line with interest in charity, from 70% of those who rated their interest 0-2 out of 10 stating that OSCR plays an important role to 89% of those who rated their interest from 6-10.</a:t>
            </a:r>
          </a:p>
          <a:p>
            <a:pPr marL="0" indent="0" algn="just">
              <a:buNone/>
            </a:pPr>
            <a:endParaRPr lang="en-GB" sz="1500" dirty="0"/>
          </a:p>
        </p:txBody>
      </p:sp>
      <p:sp>
        <p:nvSpPr>
          <p:cNvPr id="9" name="Title 1"/>
          <p:cNvSpPr>
            <a:spLocks noGrp="1"/>
          </p:cNvSpPr>
          <p:nvPr>
            <p:ph type="title"/>
          </p:nvPr>
        </p:nvSpPr>
        <p:spPr>
          <a:xfrm>
            <a:off x="457198" y="116632"/>
            <a:ext cx="8478983" cy="1143000"/>
          </a:xfrm>
        </p:spPr>
        <p:txBody>
          <a:bodyPr>
            <a:normAutofit/>
          </a:bodyPr>
          <a:lstStyle/>
          <a:p>
            <a:r>
              <a:rPr lang="en-GB" sz="2800" dirty="0"/>
              <a:t>Importance of OSCR’s </a:t>
            </a:r>
            <a:r>
              <a:rPr lang="en-GB" sz="2800" dirty="0" smtClean="0"/>
              <a:t>role – </a:t>
            </a:r>
            <a:r>
              <a:rPr lang="en-GB" sz="2800" dirty="0"/>
              <a:t>sub-groups</a:t>
            </a:r>
          </a:p>
        </p:txBody>
      </p:sp>
    </p:spTree>
    <p:extLst>
      <p:ext uri="{BB962C8B-B14F-4D97-AF65-F5344CB8AC3E}">
        <p14:creationId xmlns:p14="http://schemas.microsoft.com/office/powerpoint/2010/main" xmlns="" val="467211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056784" cy="1143000"/>
          </a:xfrm>
        </p:spPr>
        <p:txBody>
          <a:bodyPr>
            <a:normAutofit fontScale="90000"/>
          </a:bodyPr>
          <a:lstStyle/>
          <a:p>
            <a:r>
              <a:rPr lang="en-GB" sz="3100" dirty="0" smtClean="0"/>
              <a:t>Importance</a:t>
            </a:r>
            <a:r>
              <a:rPr lang="en-GB" dirty="0" smtClean="0"/>
              <a:t> of OSCR’s role – sub-groups</a:t>
            </a:r>
            <a:endParaRPr lang="en-GB" dirty="0"/>
          </a:p>
        </p:txBody>
      </p:sp>
      <p:graphicFrame>
        <p:nvGraphicFramePr>
          <p:cNvPr id="7" name="Content Placeholder 6"/>
          <p:cNvGraphicFramePr>
            <a:graphicFrameLocks noGrp="1"/>
          </p:cNvGraphicFramePr>
          <p:nvPr>
            <p:ph idx="1"/>
          </p:nvPr>
        </p:nvGraphicFramePr>
        <p:xfrm>
          <a:off x="2051720" y="1412776"/>
          <a:ext cx="4254077" cy="3900114"/>
        </p:xfrm>
        <a:graphic>
          <a:graphicData uri="http://schemas.openxmlformats.org/drawingml/2006/table">
            <a:tbl>
              <a:tblPr firstRow="1" bandRow="1">
                <a:tableStyleId>{5C22544A-7EE6-4342-B048-85BDC9FD1C3A}</a:tableStyleId>
              </a:tblPr>
              <a:tblGrid>
                <a:gridCol w="3233098"/>
                <a:gridCol w="1020979"/>
              </a:tblGrid>
              <a:tr h="469671">
                <a:tc>
                  <a:txBody>
                    <a:bodyPr/>
                    <a:lstStyle/>
                    <a:p>
                      <a:endParaRPr lang="en-GB" sz="13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sz="1300" dirty="0" smtClean="0"/>
                        <a:t>% scoring Very Important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146">
                <a:tc>
                  <a:txBody>
                    <a:bodyPr/>
                    <a:lstStyle/>
                    <a:p>
                      <a:r>
                        <a:rPr lang="en-GB" sz="1300" b="1" dirty="0" smtClean="0"/>
                        <a:t>Total  (1,010)</a:t>
                      </a:r>
                      <a:endParaRPr lang="en-GB" sz="13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300" b="1" dirty="0" smtClean="0"/>
                        <a:t>55%</a:t>
                      </a:r>
                      <a:endParaRPr lang="en-GB" sz="13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Aware of OSCR (224)</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66%</a:t>
                      </a:r>
                    </a:p>
                  </a:txBody>
                  <a:tcPr marL="90000" marR="90000" marT="46800" marB="46800"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rPr>
                        <a:t>Not aware of OSCR (786)</a:t>
                      </a:r>
                      <a:endParaRPr kumimoji="0" lang="en-GB" sz="1300" b="1"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52%</a:t>
                      </a: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300" u="none" strike="noStrike" cap="none" normalizeH="0" baseline="0" dirty="0" smtClean="0">
                          <a:ln>
                            <a:noFill/>
                          </a:ln>
                          <a:solidFill>
                            <a:schemeClr val="tx1"/>
                          </a:solidFill>
                          <a:effectLst/>
                        </a:rPr>
                        <a:t>Any contact with charity (455)</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300" dirty="0" smtClean="0"/>
                        <a:t>58%</a:t>
                      </a:r>
                      <a:endParaRPr lang="en-GB" sz="13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US" sz="1300" u="none" strike="noStrike" cap="none" normalizeH="0" baseline="0" dirty="0" smtClean="0">
                          <a:ln>
                            <a:noFill/>
                          </a:ln>
                          <a:solidFill>
                            <a:schemeClr val="tx1"/>
                          </a:solidFill>
                          <a:effectLst/>
                        </a:rPr>
                        <a:t>No contact with charity (555)</a:t>
                      </a:r>
                      <a:endParaRPr kumimoji="0" lang="en-US" sz="1300" b="1" u="none" strike="noStrike" cap="none" normalizeH="0" baseline="0" dirty="0" smtClean="0">
                        <a:ln>
                          <a:noFill/>
                        </a:ln>
                        <a:solidFill>
                          <a:schemeClr val="tx1"/>
                        </a:solidFill>
                        <a:effectLst/>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300" dirty="0" smtClean="0"/>
                        <a:t>53%</a:t>
                      </a:r>
                      <a:endParaRPr lang="en-GB" sz="13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Given to charity in the last year (921)</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57%</a:t>
                      </a:r>
                    </a:p>
                  </a:txBody>
                  <a:tcPr marL="90000" marR="90000" marT="46800" marB="46800"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Not given to charity in the last year (89)</a:t>
                      </a:r>
                      <a:endParaRPr kumimoji="0" lang="en-US" sz="1300" b="1"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300" u="none" strike="noStrike" kern="1200" cap="none" normalizeH="0" baseline="0" dirty="0" smtClean="0">
                          <a:ln>
                            <a:noFill/>
                          </a:ln>
                          <a:solidFill>
                            <a:schemeClr val="tx1"/>
                          </a:solidFill>
                          <a:effectLst/>
                          <a:latin typeface="+mn-lt"/>
                          <a:ea typeface="+mn-ea"/>
                          <a:cs typeface="+mn-cs"/>
                        </a:rPr>
                        <a:t>37%</a:t>
                      </a: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Least interest in charities 0-2 (132)</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kern="1200" cap="none" normalizeH="0" baseline="0" dirty="0" smtClean="0">
                          <a:ln>
                            <a:noFill/>
                          </a:ln>
                          <a:solidFill>
                            <a:schemeClr val="tx1"/>
                          </a:solidFill>
                          <a:effectLst/>
                          <a:latin typeface="+mn-lt"/>
                          <a:ea typeface="+mn-ea"/>
                          <a:cs typeface="+mn-cs"/>
                        </a:rPr>
                        <a:t>41%</a:t>
                      </a:r>
                    </a:p>
                  </a:txBody>
                  <a:tcPr marL="90000" marR="90000" marT="46800" marB="46800"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US" sz="1300" u="none" strike="noStrike" cap="none" normalizeH="0" baseline="0" dirty="0" smtClean="0">
                          <a:ln>
                            <a:noFill/>
                          </a:ln>
                          <a:solidFill>
                            <a:schemeClr val="tx1"/>
                          </a:solidFill>
                          <a:effectLst/>
                        </a:rPr>
                        <a:t>Most interest in charities 8-10 (248)</a:t>
                      </a:r>
                      <a:endParaRPr kumimoji="0" lang="en-US" sz="1300" b="1" i="0" u="none" strike="noStrike" cap="none" normalizeH="0" baseline="0" dirty="0" smtClean="0">
                        <a:ln>
                          <a:noFill/>
                        </a:ln>
                        <a:solidFill>
                          <a:schemeClr val="tx1"/>
                        </a:solidFill>
                        <a:effectLst/>
                        <a:latin typeface="Arial" charset="0"/>
                        <a:cs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latin typeface="+mn-lt"/>
                        </a:rPr>
                        <a:t>66%</a:t>
                      </a:r>
                      <a:endParaRPr lang="en-US" sz="1300" dirty="0">
                        <a:solidFill>
                          <a:schemeClr val="tx1"/>
                        </a:solidFill>
                        <a:latin typeface="+mn-lt"/>
                      </a:endParaRP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84</a:t>
            </a:fld>
            <a:endParaRPr lang="en-GB"/>
          </a:p>
        </p:txBody>
      </p:sp>
      <p:sp>
        <p:nvSpPr>
          <p:cNvPr id="5" name="Text Box 4"/>
          <p:cNvSpPr txBox="1">
            <a:spLocks noChangeArrowheads="1"/>
          </p:cNvSpPr>
          <p:nvPr/>
        </p:nvSpPr>
        <p:spPr bwMode="auto">
          <a:xfrm>
            <a:off x="0" y="6140316"/>
            <a:ext cx="6479754" cy="738664"/>
          </a:xfrm>
          <a:prstGeom prst="rect">
            <a:avLst/>
          </a:prstGeom>
          <a:noFill/>
          <a:ln w="9525">
            <a:noFill/>
            <a:miter lim="800000"/>
            <a:headEnd/>
            <a:tailEnd/>
          </a:ln>
          <a:effectLst/>
        </p:spPr>
        <p:txBody>
          <a:bodyPr wrap="square">
            <a:spAutoFit/>
          </a:bodyPr>
          <a:lstStyle/>
          <a:p>
            <a:pPr>
              <a:spcBef>
                <a:spcPct val="50000"/>
              </a:spcBef>
            </a:pPr>
            <a:r>
              <a:rPr lang="en-GB" sz="1200" dirty="0" smtClean="0"/>
              <a:t>Q12. The Office of the Scottish Charity Regulator is an independent body responsible for registering and regulating charities in Scotland. How important do you personally regard this role?</a:t>
            </a:r>
            <a:endParaRPr lang="en-US" sz="1200" dirty="0" smtClean="0"/>
          </a:p>
          <a:p>
            <a:pPr>
              <a:spcBef>
                <a:spcPct val="50000"/>
              </a:spcBef>
            </a:pPr>
            <a:endParaRPr lang="en-US" sz="1200" dirty="0"/>
          </a:p>
        </p:txBody>
      </p:sp>
      <p:sp>
        <p:nvSpPr>
          <p:cNvPr id="9" name="TextBox 8"/>
          <p:cNvSpPr txBox="1"/>
          <p:nvPr/>
        </p:nvSpPr>
        <p:spPr>
          <a:xfrm>
            <a:off x="6900863" y="2375778"/>
            <a:ext cx="205395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200" dirty="0" smtClean="0">
                <a:solidFill>
                  <a:schemeClr val="tx1"/>
                </a:solidFill>
              </a:rPr>
              <a:t>Awareness of  OSCR, giving to charity and high interest in charities were indicators  of awareness of OSCR.</a:t>
            </a:r>
          </a:p>
        </p:txBody>
      </p:sp>
      <p:sp>
        <p:nvSpPr>
          <p:cNvPr id="3" name="Oval 2"/>
          <p:cNvSpPr/>
          <p:nvPr/>
        </p:nvSpPr>
        <p:spPr>
          <a:xfrm>
            <a:off x="5569527" y="2386030"/>
            <a:ext cx="394855" cy="4052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576114" y="4907644"/>
            <a:ext cx="394855" cy="4052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576114" y="3842438"/>
            <a:ext cx="394855" cy="4052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85</a:t>
            </a:fld>
            <a:endParaRPr lang="en-GB" sz="900" dirty="0"/>
          </a:p>
        </p:txBody>
      </p:sp>
      <p:sp>
        <p:nvSpPr>
          <p:cNvPr id="6" name="Text Box 4"/>
          <p:cNvSpPr txBox="1">
            <a:spLocks noChangeArrowheads="1"/>
          </p:cNvSpPr>
          <p:nvPr/>
        </p:nvSpPr>
        <p:spPr bwMode="auto">
          <a:xfrm>
            <a:off x="-36512" y="6173788"/>
            <a:ext cx="7380288" cy="276999"/>
          </a:xfrm>
          <a:prstGeom prst="rect">
            <a:avLst/>
          </a:prstGeom>
          <a:noFill/>
          <a:ln w="9525">
            <a:noFill/>
            <a:miter lim="800000"/>
            <a:headEnd/>
            <a:tailEnd/>
          </a:ln>
          <a:effectLst/>
        </p:spPr>
        <p:txBody>
          <a:bodyPr>
            <a:spAutoFit/>
          </a:bodyPr>
          <a:lstStyle/>
          <a:p>
            <a:r>
              <a:rPr lang="en-GB" sz="1200" dirty="0" smtClean="0"/>
              <a:t>Q14. Where would you go to find out more about charity regulation?</a:t>
            </a:r>
            <a:endParaRPr lang="en-US" sz="1200" dirty="0"/>
          </a:p>
        </p:txBody>
      </p:sp>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Sources of information about charity regulation (spontaneous)</a:t>
            </a:r>
          </a:p>
        </p:txBody>
      </p:sp>
      <p:sp>
        <p:nvSpPr>
          <p:cNvPr id="10"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a:t>
            </a:r>
            <a:r>
              <a:rPr lang="en-GB" sz="1200" dirty="0" err="1" smtClean="0"/>
              <a:t>unweighted</a:t>
            </a:r>
            <a:r>
              <a:rPr lang="en-GB" sz="1200" dirty="0" smtClean="0"/>
              <a:t>)</a:t>
            </a:r>
            <a:endParaRPr lang="en-GB" sz="1200" dirty="0"/>
          </a:p>
        </p:txBody>
      </p:sp>
      <p:graphicFrame>
        <p:nvGraphicFramePr>
          <p:cNvPr id="11" name="Content Placeholder 6"/>
          <p:cNvGraphicFramePr>
            <a:graphicFrameLocks/>
          </p:cNvGraphicFramePr>
          <p:nvPr/>
        </p:nvGraphicFramePr>
        <p:xfrm>
          <a:off x="1928626" y="2417948"/>
          <a:ext cx="4586474" cy="3337702"/>
        </p:xfrm>
        <a:graphic>
          <a:graphicData uri="http://schemas.openxmlformats.org/drawingml/2006/table">
            <a:tbl>
              <a:tblPr firstRow="1" bandRow="1">
                <a:tableStyleId>{5C22544A-7EE6-4342-B048-85BDC9FD1C3A}</a:tableStyleId>
              </a:tblPr>
              <a:tblGrid>
                <a:gridCol w="3752568"/>
                <a:gridCol w="833906"/>
              </a:tblGrid>
              <a:tr h="500467">
                <a:tc>
                  <a:txBody>
                    <a:bodyPr/>
                    <a:lstStyle/>
                    <a:p>
                      <a:endParaRPr lang="en-GB" sz="13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b="1" dirty="0" smtClean="0"/>
                        <a:t>2016 (B:1,010)</a:t>
                      </a:r>
                      <a:r>
                        <a:rPr lang="en-GB" sz="1300" b="1" baseline="0" dirty="0" smtClean="0"/>
                        <a:t>             %</a:t>
                      </a:r>
                      <a:endParaRPr lang="en-GB" sz="1300" b="1"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6426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kern="1200" dirty="0" smtClean="0">
                          <a:solidFill>
                            <a:schemeClr val="dk1"/>
                          </a:solidFill>
                          <a:latin typeface="+mn-lt"/>
                          <a:ea typeface="+mn-ea"/>
                          <a:cs typeface="+mn-cs"/>
                        </a:rPr>
                        <a:t>Internet/Google</a:t>
                      </a:r>
                      <a:r>
                        <a:rPr lang="en-US" sz="1300" b="0" kern="1200" baseline="0" dirty="0" smtClean="0">
                          <a:solidFill>
                            <a:schemeClr val="dk1"/>
                          </a:solidFill>
                          <a:latin typeface="+mn-lt"/>
                          <a:ea typeface="+mn-ea"/>
                          <a:cs typeface="+mn-cs"/>
                        </a:rPr>
                        <a:t> search</a:t>
                      </a:r>
                      <a:endParaRPr lang="en-US" sz="1300" b="0" kern="1200" dirty="0" smtClean="0">
                        <a:solidFill>
                          <a:schemeClr val="dk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46%</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64266">
                <a:tc>
                  <a:txBody>
                    <a:bodyPr/>
                    <a:lstStyle/>
                    <a:p>
                      <a:pPr algn="l" fontAlgn="b"/>
                      <a:r>
                        <a:rPr lang="en-GB" sz="1300" b="0" i="0" u="none" strike="noStrike" dirty="0" smtClean="0">
                          <a:latin typeface="+mn-lt"/>
                        </a:rPr>
                        <a:t>OSCR/regulator</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15%</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172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300" b="0" kern="1200" dirty="0" smtClean="0">
                          <a:solidFill>
                            <a:schemeClr val="dk1"/>
                          </a:solidFill>
                          <a:latin typeface="+mn-lt"/>
                          <a:ea typeface="+mn-ea"/>
                          <a:cs typeface="+mn-cs"/>
                        </a:rPr>
                        <a:t>Citizen’s Advice Bureau</a:t>
                      </a:r>
                      <a:endParaRPr lang="en-US" sz="1300" b="0" kern="1200" dirty="0" smtClean="0">
                        <a:solidFill>
                          <a:schemeClr val="dk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4%</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172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300" b="0" kern="1200" dirty="0" smtClean="0">
                          <a:solidFill>
                            <a:schemeClr val="dk1"/>
                          </a:solidFill>
                          <a:latin typeface="+mn-lt"/>
                          <a:ea typeface="+mn-ea"/>
                          <a:cs typeface="+mn-cs"/>
                        </a:rPr>
                        <a:t>Council/MP/Government</a:t>
                      </a:r>
                      <a:endParaRPr lang="en-US" sz="1300" b="0" kern="1200" dirty="0" smtClean="0">
                        <a:solidFill>
                          <a:schemeClr val="dk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4%</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995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kern="1200" dirty="0" smtClean="0">
                          <a:solidFill>
                            <a:schemeClr val="dk1"/>
                          </a:solidFill>
                          <a:latin typeface="+mn-lt"/>
                          <a:ea typeface="+mn-ea"/>
                          <a:cs typeface="+mn-cs"/>
                        </a:rPr>
                        <a:t>Don’t know</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21%</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995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kern="1200" dirty="0" smtClean="0">
                          <a:solidFill>
                            <a:schemeClr val="dk1"/>
                          </a:solidFill>
                          <a:latin typeface="+mn-lt"/>
                          <a:ea typeface="+mn-ea"/>
                          <a:cs typeface="+mn-cs"/>
                        </a:rPr>
                        <a:t>Other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smtClean="0">
                          <a:latin typeface="+mn-lt"/>
                        </a:rPr>
                        <a:t>11%</a:t>
                      </a:r>
                      <a:endParaRPr lang="en-US" sz="13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250859" y="1742467"/>
            <a:ext cx="6731138"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en-GB" sz="1400" dirty="0" smtClean="0"/>
              <a:t>This table ranks the order of mentions that respondents gave to an open ended question.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xfrm>
            <a:off x="7010400" y="6592267"/>
            <a:ext cx="2133600" cy="365125"/>
          </a:xfrm>
        </p:spPr>
        <p:txBody>
          <a:bodyPr/>
          <a:lstStyle/>
          <a:p>
            <a:pPr>
              <a:defRPr/>
            </a:pPr>
            <a:fld id="{A0AA530D-EEC9-4851-A8DE-28CA1BE950B4}" type="slidenum">
              <a:rPr lang="en-US" smtClean="0"/>
              <a:pPr>
                <a:defRPr/>
              </a:pPr>
              <a:t>86</a:t>
            </a:fld>
            <a:endParaRPr lang="en-US" dirty="0" smtClean="0"/>
          </a:p>
        </p:txBody>
      </p:sp>
      <p:sp>
        <p:nvSpPr>
          <p:cNvPr id="240643" name="Rectangle 2"/>
          <p:cNvSpPr>
            <a:spLocks noChangeArrowheads="1"/>
          </p:cNvSpPr>
          <p:nvPr/>
        </p:nvSpPr>
        <p:spPr bwMode="auto">
          <a:xfrm>
            <a:off x="1400175" y="1295400"/>
            <a:ext cx="6324600" cy="4078288"/>
          </a:xfrm>
          <a:prstGeom prst="rect">
            <a:avLst/>
          </a:prstGeom>
          <a:noFill/>
          <a:ln w="9525">
            <a:noFill/>
            <a:miter lim="800000"/>
            <a:headEnd/>
            <a:tailEnd/>
          </a:ln>
        </p:spPr>
        <p:txBody>
          <a:bodyPr/>
          <a:lstStyle/>
          <a:p>
            <a:pPr marL="342900" indent="-342900" algn="ctr">
              <a:spcBef>
                <a:spcPct val="20000"/>
              </a:spcBef>
              <a:buClr>
                <a:srgbClr val="B6B982"/>
              </a:buClr>
            </a:pPr>
            <a:endParaRPr lang="en-GB" sz="3600" b="0" dirty="0"/>
          </a:p>
          <a:p>
            <a:pPr marL="342900" indent="-342900" algn="ctr">
              <a:spcBef>
                <a:spcPct val="20000"/>
              </a:spcBef>
              <a:buClr>
                <a:srgbClr val="B6B982"/>
              </a:buClr>
            </a:pPr>
            <a:endParaRPr lang="en-GB" sz="1000" b="0" dirty="0"/>
          </a:p>
          <a:p>
            <a:pPr marL="342900" indent="-342900" algn="ctr">
              <a:spcBef>
                <a:spcPct val="20000"/>
              </a:spcBef>
              <a:buClr>
                <a:srgbClr val="B6B982"/>
              </a:buClr>
            </a:pPr>
            <a:endParaRPr lang="en-GB" sz="2400" b="0" dirty="0"/>
          </a:p>
          <a:p>
            <a:pPr marL="342900" indent="-342900" algn="ctr">
              <a:spcBef>
                <a:spcPct val="20000"/>
              </a:spcBef>
              <a:buClr>
                <a:srgbClr val="B6B982"/>
              </a:buClr>
            </a:pPr>
            <a:endParaRPr lang="en-GB" sz="2400" b="0" dirty="0"/>
          </a:p>
          <a:p>
            <a:pPr marL="342900" indent="-342900">
              <a:spcBef>
                <a:spcPct val="20000"/>
              </a:spcBef>
              <a:buClr>
                <a:srgbClr val="B6B982"/>
              </a:buClr>
            </a:pPr>
            <a:r>
              <a:rPr lang="en-GB" sz="1400" b="0" dirty="0"/>
              <a:t>		</a:t>
            </a:r>
            <a:r>
              <a:rPr lang="en-GB" sz="1600" b="0" dirty="0" smtClean="0"/>
              <a:t>Q Court, 3 Quality St</a:t>
            </a:r>
            <a:r>
              <a:rPr lang="en-GB" sz="1600" b="0" dirty="0"/>
              <a:t>	</a:t>
            </a:r>
            <a:r>
              <a:rPr lang="en-GB" sz="1600" b="0" dirty="0" smtClean="0"/>
              <a:t>	69 </a:t>
            </a:r>
            <a:r>
              <a:rPr lang="en-GB" sz="1600" b="0" dirty="0"/>
              <a:t>St Vincent Street </a:t>
            </a:r>
          </a:p>
          <a:p>
            <a:pPr marL="342900" indent="-342900">
              <a:spcBef>
                <a:spcPct val="20000"/>
              </a:spcBef>
              <a:buClr>
                <a:srgbClr val="B6B982"/>
              </a:buClr>
            </a:pPr>
            <a:r>
              <a:rPr lang="en-GB" sz="1600" b="0" dirty="0"/>
              <a:t>		Edinburgh, </a:t>
            </a:r>
            <a:r>
              <a:rPr lang="en-GB" sz="1600" b="0" dirty="0" smtClean="0"/>
              <a:t>EH4 5BP</a:t>
            </a:r>
            <a:r>
              <a:rPr lang="en-GB" sz="1600" b="0" dirty="0"/>
              <a:t>	</a:t>
            </a:r>
            <a:r>
              <a:rPr lang="en-GB" sz="1600" b="0" dirty="0" smtClean="0"/>
              <a:t>	Glasgow</a:t>
            </a:r>
            <a:r>
              <a:rPr lang="en-GB" sz="1600" b="0" dirty="0"/>
              <a:t>, G2 5TF	</a:t>
            </a:r>
          </a:p>
          <a:p>
            <a:pPr marL="342900" indent="-342900">
              <a:spcBef>
                <a:spcPct val="20000"/>
              </a:spcBef>
              <a:buClr>
                <a:srgbClr val="B6B982"/>
              </a:buClr>
            </a:pPr>
            <a:r>
              <a:rPr lang="en-GB" sz="1600" b="0" dirty="0"/>
              <a:t>		Tel: 0131 316 1900		Tel. 0141 226 </a:t>
            </a:r>
            <a:r>
              <a:rPr lang="en-GB" sz="1600" b="0" dirty="0" smtClean="0"/>
              <a:t>8895</a:t>
            </a:r>
            <a:endParaRPr lang="en-GB" sz="1600" b="0" dirty="0"/>
          </a:p>
          <a:p>
            <a:pPr marL="342900" indent="-342900" algn="ctr">
              <a:spcBef>
                <a:spcPct val="20000"/>
              </a:spcBef>
              <a:buClr>
                <a:srgbClr val="B6B982"/>
              </a:buClr>
            </a:pPr>
            <a:endParaRPr lang="en-GB" sz="1600" b="0" dirty="0"/>
          </a:p>
          <a:p>
            <a:pPr marL="342900" indent="-342900" algn="ctr">
              <a:spcBef>
                <a:spcPct val="20000"/>
              </a:spcBef>
              <a:buClr>
                <a:srgbClr val="B6B982"/>
              </a:buClr>
            </a:pPr>
            <a:r>
              <a:rPr lang="en-GB" sz="1600" dirty="0" smtClean="0">
                <a:hlinkClick r:id="rId3"/>
              </a:rPr>
              <a:t>sarah.ainsworth@progressivepartnership.co.uk</a:t>
            </a:r>
            <a:endParaRPr lang="en-GB" sz="1600" dirty="0" smtClean="0"/>
          </a:p>
          <a:p>
            <a:pPr marL="342900" indent="-342900" algn="ctr">
              <a:spcBef>
                <a:spcPct val="20000"/>
              </a:spcBef>
              <a:buClr>
                <a:srgbClr val="B6B982"/>
              </a:buClr>
            </a:pPr>
            <a:r>
              <a:rPr lang="en-GB" sz="1600" dirty="0" smtClean="0">
                <a:hlinkClick r:id="rId4"/>
              </a:rPr>
              <a:t>alex.belcher@progressivepartnership.co.uk</a:t>
            </a:r>
            <a:endParaRPr lang="en-GB" sz="1600" dirty="0" smtClean="0"/>
          </a:p>
          <a:p>
            <a:pPr marL="342900" indent="-342900" algn="ctr">
              <a:spcBef>
                <a:spcPct val="20000"/>
              </a:spcBef>
              <a:buClr>
                <a:srgbClr val="B6B982"/>
              </a:buClr>
            </a:pPr>
            <a:endParaRPr lang="en-GB" sz="1600" dirty="0" smtClean="0"/>
          </a:p>
          <a:p>
            <a:pPr marL="342900" indent="-342900" algn="ctr">
              <a:spcBef>
                <a:spcPct val="20000"/>
              </a:spcBef>
              <a:buClr>
                <a:srgbClr val="B6B982"/>
              </a:buClr>
            </a:pPr>
            <a:endParaRPr lang="en-GB" sz="1600" b="0" dirty="0" smtClean="0"/>
          </a:p>
          <a:p>
            <a:pPr marL="342900" indent="-342900" algn="ctr">
              <a:spcBef>
                <a:spcPct val="20000"/>
              </a:spcBef>
              <a:buClr>
                <a:srgbClr val="B6B982"/>
              </a:buClr>
            </a:pPr>
            <a:endParaRPr lang="en-GB" sz="1600" b="0" dirty="0"/>
          </a:p>
        </p:txBody>
      </p:sp>
      <p:pic>
        <p:nvPicPr>
          <p:cNvPr id="240644" name="Picture 3" descr="proglogo"/>
          <p:cNvPicPr>
            <a:picLocks noChangeAspect="1" noChangeArrowheads="1"/>
          </p:cNvPicPr>
          <p:nvPr/>
        </p:nvPicPr>
        <p:blipFill>
          <a:blip r:embed="rId5" cstate="print"/>
          <a:srcRect/>
          <a:stretch>
            <a:fillRect/>
          </a:stretch>
        </p:blipFill>
        <p:spPr bwMode="auto">
          <a:xfrm>
            <a:off x="2759075" y="2214563"/>
            <a:ext cx="3584575" cy="782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1"/>
            <a:ext cx="6686568" cy="944913"/>
          </a:xfrm>
        </p:spPr>
        <p:txBody>
          <a:bodyPr>
            <a:normAutofit/>
          </a:bodyPr>
          <a:lstStyle/>
          <a:p>
            <a:r>
              <a:rPr lang="en-GB" sz="2800" dirty="0" smtClean="0"/>
              <a:t>Technical Appendix</a:t>
            </a:r>
            <a:br>
              <a:rPr lang="en-GB" sz="2800" dirty="0" smtClean="0"/>
            </a:br>
            <a:r>
              <a:rPr lang="en-GB" sz="2000" dirty="0" smtClean="0"/>
              <a:t>Quantitative</a:t>
            </a:r>
            <a:endParaRPr lang="en-GB" sz="2000" dirty="0"/>
          </a:p>
        </p:txBody>
      </p:sp>
      <p:sp>
        <p:nvSpPr>
          <p:cNvPr id="3" name="Content Placeholder 2"/>
          <p:cNvSpPr>
            <a:spLocks noGrp="1"/>
          </p:cNvSpPr>
          <p:nvPr>
            <p:ph idx="1"/>
          </p:nvPr>
        </p:nvSpPr>
        <p:spPr>
          <a:xfrm>
            <a:off x="395536" y="952326"/>
            <a:ext cx="8229600" cy="5395922"/>
          </a:xfrm>
        </p:spPr>
        <p:txBody>
          <a:bodyPr>
            <a:noAutofit/>
          </a:bodyPr>
          <a:lstStyle/>
          <a:p>
            <a:pPr marL="533400" indent="-533400">
              <a:lnSpc>
                <a:spcPct val="80000"/>
              </a:lnSpc>
              <a:buNone/>
            </a:pPr>
            <a:r>
              <a:rPr lang="en-GB" sz="1200" b="1" dirty="0" smtClean="0"/>
              <a:t>Method:</a:t>
            </a:r>
            <a:endParaRPr lang="en-GB" sz="1200" dirty="0" smtClean="0"/>
          </a:p>
          <a:p>
            <a:pPr marL="352425" indent="-352425">
              <a:lnSpc>
                <a:spcPct val="80000"/>
              </a:lnSpc>
            </a:pPr>
            <a:r>
              <a:rPr lang="en-GB" sz="1200" dirty="0" smtClean="0"/>
              <a:t>The data was collected online</a:t>
            </a:r>
          </a:p>
          <a:p>
            <a:pPr marL="352425" indent="-352425">
              <a:lnSpc>
                <a:spcPct val="80000"/>
              </a:lnSpc>
            </a:pPr>
            <a:r>
              <a:rPr lang="en-GB" sz="1200" dirty="0" smtClean="0"/>
              <a:t>The target group for this research study was members of the Scottish public</a:t>
            </a:r>
          </a:p>
          <a:p>
            <a:pPr marL="352425" indent="-352425">
              <a:lnSpc>
                <a:spcPct val="80000"/>
              </a:lnSpc>
            </a:pPr>
            <a:r>
              <a:rPr lang="en-GB" sz="1200" dirty="0" smtClean="0"/>
              <a:t>The target sample size was 1,000, with 1,010 interviews completed</a:t>
            </a:r>
          </a:p>
          <a:p>
            <a:pPr marL="352425" indent="-352425">
              <a:lnSpc>
                <a:spcPct val="80000"/>
              </a:lnSpc>
            </a:pPr>
            <a:r>
              <a:rPr lang="en-GB" sz="1200" dirty="0" smtClean="0"/>
              <a:t>The sample was weighted to reflect Scottish Census 2011 statistics in regard to age, gender and SEG</a:t>
            </a:r>
          </a:p>
          <a:p>
            <a:pPr marL="352425" indent="-352425">
              <a:lnSpc>
                <a:spcPct val="80000"/>
              </a:lnSpc>
            </a:pPr>
            <a:r>
              <a:rPr lang="en-GB" sz="1200" dirty="0" smtClean="0"/>
              <a:t>Fieldwork was undertaken between 15</a:t>
            </a:r>
            <a:r>
              <a:rPr lang="en-GB" sz="1200" baseline="30000" dirty="0" smtClean="0"/>
              <a:t>th</a:t>
            </a:r>
            <a:r>
              <a:rPr lang="en-GB" sz="1200" dirty="0" smtClean="0"/>
              <a:t> and 26</a:t>
            </a:r>
            <a:r>
              <a:rPr lang="en-GB" sz="1200" baseline="30000" dirty="0" smtClean="0"/>
              <a:t>th</a:t>
            </a:r>
            <a:r>
              <a:rPr lang="en-GB" sz="1200" dirty="0" smtClean="0"/>
              <a:t> February 2016</a:t>
            </a:r>
          </a:p>
          <a:p>
            <a:pPr marL="352425" indent="-352425">
              <a:lnSpc>
                <a:spcPct val="80000"/>
              </a:lnSpc>
            </a:pPr>
            <a:r>
              <a:rPr lang="en-GB" sz="1200" dirty="0" smtClean="0"/>
              <a:t>The sample frame included all individuals in Scotland who are enrolled on Research Now’s online panel. </a:t>
            </a:r>
            <a:r>
              <a:rPr lang="en-GB" sz="1100" dirty="0" smtClean="0"/>
              <a:t>Research Now, also complies with the rules of the MRS and ESOMAR.</a:t>
            </a:r>
            <a:r>
              <a:rPr lang="en-GB" sz="1200" dirty="0" smtClean="0"/>
              <a:t> All research projects undertaken by Progressive comply fully with the requirements of ISO 20252.</a:t>
            </a:r>
            <a:r>
              <a:rPr lang="en-US" sz="1200" dirty="0" smtClean="0"/>
              <a:t> </a:t>
            </a:r>
          </a:p>
          <a:p>
            <a:pPr>
              <a:lnSpc>
                <a:spcPct val="80000"/>
              </a:lnSpc>
            </a:pPr>
            <a:r>
              <a:rPr lang="en-US" sz="1200" dirty="0" smtClean="0"/>
              <a:t>Quota controls were used to guide sample selection for this study.  This means that we cannot provide statistically precise margins of error or significance testing as the sampling type is non-probability.  The margins of error outlined below should therefore be treated as indicative, based on an equivalent probability sample.</a:t>
            </a:r>
          </a:p>
          <a:p>
            <a:pPr>
              <a:lnSpc>
                <a:spcPct val="80000"/>
              </a:lnSpc>
              <a:buNone/>
            </a:pPr>
            <a:endParaRPr lang="en-GB" sz="1200" b="1" dirty="0" smtClean="0"/>
          </a:p>
          <a:p>
            <a:pPr>
              <a:lnSpc>
                <a:spcPct val="80000"/>
              </a:lnSpc>
              <a:buNone/>
            </a:pPr>
            <a:r>
              <a:rPr lang="en-GB" sz="1200" b="1" dirty="0" smtClean="0"/>
              <a:t>Data Processing and Analysis:</a:t>
            </a:r>
            <a:endParaRPr lang="en-GB" sz="1200" dirty="0" smtClean="0"/>
          </a:p>
          <a:p>
            <a:pPr>
              <a:lnSpc>
                <a:spcPct val="80000"/>
              </a:lnSpc>
            </a:pPr>
            <a:r>
              <a:rPr lang="en-GB" sz="1200" dirty="0" smtClean="0"/>
              <a:t>Margins of error (all calculated at the 95% confidence level (market research industry standard)):</a:t>
            </a:r>
          </a:p>
          <a:p>
            <a:pPr lvl="1">
              <a:lnSpc>
                <a:spcPct val="80000"/>
              </a:lnSpc>
            </a:pPr>
            <a:r>
              <a:rPr lang="en-GB" sz="1200" dirty="0" smtClean="0"/>
              <a:t>sample of 1,010 provides a dataset with a margin of error of between +/- 0.61% and +/- 3.08%</a:t>
            </a:r>
          </a:p>
          <a:p>
            <a:pPr>
              <a:lnSpc>
                <a:spcPct val="80000"/>
              </a:lnSpc>
            </a:pPr>
            <a:r>
              <a:rPr lang="en-GB" sz="1200" dirty="0" smtClean="0"/>
              <a:t>Our data processing department undertakes a number of quality checks on the data to ensure its validity and integrity.  These checks include:</a:t>
            </a:r>
          </a:p>
          <a:p>
            <a:pPr lvl="1">
              <a:lnSpc>
                <a:spcPct val="80000"/>
              </a:lnSpc>
            </a:pPr>
            <a:r>
              <a:rPr lang="en-GB" sz="1200" dirty="0" smtClean="0"/>
              <a:t>All responses are checked manually for completeness and sense.  Any errors or omissions detected at this stage are referred back to the field department, who are required to re-contact respondents to check and, if necessary, correct the data.</a:t>
            </a:r>
          </a:p>
          <a:p>
            <a:pPr lvl="1">
              <a:lnSpc>
                <a:spcPct val="80000"/>
              </a:lnSpc>
            </a:pPr>
            <a:r>
              <a:rPr lang="en-GB" sz="1200" dirty="0" smtClean="0"/>
              <a:t>A computer edit of the data is carried out prior to analysis, involving both range and inter-field checks.  Any further inconsistencies identified at this stage are investigated by reference back to the raw data on the questionnaire.</a:t>
            </a:r>
          </a:p>
          <a:p>
            <a:pPr lvl="1">
              <a:lnSpc>
                <a:spcPct val="80000"/>
              </a:lnSpc>
            </a:pPr>
            <a:r>
              <a:rPr lang="en-GB" sz="1200" dirty="0" smtClean="0"/>
              <a:t>Our analysis package is used and a programme set up with the aim of providing the client with useable and comprehensive data.  Cross breaks to be imposed on the data are discussed with the client in order to ensure that all informational needs are being met.</a:t>
            </a:r>
          </a:p>
          <a:p>
            <a:pPr lvl="1">
              <a:lnSpc>
                <a:spcPct val="80000"/>
              </a:lnSpc>
            </a:pPr>
            <a:r>
              <a:rPr lang="en-US" sz="1200" dirty="0" smtClean="0"/>
              <a:t>Where ”other” type questions are used, the responses to these are checked against the parent question for possible up-coding.</a:t>
            </a:r>
            <a:endParaRPr lang="en-GB" sz="1200" dirty="0" smtClean="0"/>
          </a:p>
          <a:p>
            <a:pPr>
              <a:lnSpc>
                <a:spcPct val="80000"/>
              </a:lnSpc>
            </a:pPr>
            <a:r>
              <a:rPr lang="en-GB" sz="1200" dirty="0" smtClean="0"/>
              <a:t>All data is stored directly on Progressive’s secure server</a:t>
            </a:r>
            <a:endParaRPr lang="en-US" sz="1200" dirty="0" smtClean="0"/>
          </a:p>
        </p:txBody>
      </p:sp>
      <p:sp>
        <p:nvSpPr>
          <p:cNvPr id="4" name="Slide Number Placeholder 3"/>
          <p:cNvSpPr>
            <a:spLocks noGrp="1"/>
          </p:cNvSpPr>
          <p:nvPr>
            <p:ph type="sldNum" sz="quarter" idx="15"/>
          </p:nvPr>
        </p:nvSpPr>
        <p:spPr/>
        <p:txBody>
          <a:bodyPr/>
          <a:lstStyle/>
          <a:p>
            <a:fld id="{AA49D0B1-4015-47B1-AA93-86824F055D44}" type="slidenum">
              <a:rPr lang="en-GB" smtClean="0"/>
              <a:pPr/>
              <a:t>87</a:t>
            </a:fld>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Technical Appendix</a:t>
            </a:r>
            <a:r>
              <a:rPr lang="en-GB" dirty="0" smtClean="0"/>
              <a:t/>
            </a:r>
            <a:br>
              <a:rPr lang="en-GB" dirty="0" smtClean="0"/>
            </a:br>
            <a:r>
              <a:rPr lang="en-GB" sz="2000" dirty="0" smtClean="0"/>
              <a:t>Qualitative</a:t>
            </a:r>
            <a:endParaRPr lang="en-GB" sz="2000" dirty="0"/>
          </a:p>
        </p:txBody>
      </p:sp>
      <p:sp>
        <p:nvSpPr>
          <p:cNvPr id="3" name="Content Placeholder 2"/>
          <p:cNvSpPr>
            <a:spLocks noGrp="1"/>
          </p:cNvSpPr>
          <p:nvPr>
            <p:ph idx="1"/>
          </p:nvPr>
        </p:nvSpPr>
        <p:spPr>
          <a:xfrm>
            <a:off x="446690" y="1086956"/>
            <a:ext cx="8229600" cy="4597401"/>
          </a:xfrm>
        </p:spPr>
        <p:txBody>
          <a:bodyPr>
            <a:noAutofit/>
          </a:bodyPr>
          <a:lstStyle/>
          <a:p>
            <a:r>
              <a:rPr lang="en-GB" sz="1200" b="1" dirty="0" smtClean="0"/>
              <a:t>Method:</a:t>
            </a:r>
          </a:p>
          <a:p>
            <a:r>
              <a:rPr lang="en-GB" sz="1200" dirty="0" smtClean="0"/>
              <a:t>The data was collected by focus groups</a:t>
            </a:r>
            <a:endParaRPr lang="en-GB" sz="1200" i="1" dirty="0" smtClean="0">
              <a:solidFill>
                <a:srgbClr val="FF0000"/>
              </a:solidFill>
            </a:endParaRPr>
          </a:p>
          <a:p>
            <a:r>
              <a:rPr lang="en-GB" sz="1200" dirty="0" smtClean="0"/>
              <a:t>The target group for this research study was charity donors amongst the general population in Scotland</a:t>
            </a:r>
            <a:endParaRPr lang="en-GB" sz="1200" i="1" dirty="0" smtClean="0">
              <a:solidFill>
                <a:srgbClr val="FF0000"/>
              </a:solidFill>
            </a:endParaRPr>
          </a:p>
          <a:p>
            <a:r>
              <a:rPr lang="en-GB" sz="1200" dirty="0" smtClean="0"/>
              <a:t>In total, four group discussions were undertaken. Each group contained 8 respondents.</a:t>
            </a:r>
          </a:p>
          <a:p>
            <a:r>
              <a:rPr lang="en-GB" sz="1200" dirty="0" smtClean="0"/>
              <a:t>Fieldwork was undertaken between 16</a:t>
            </a:r>
            <a:r>
              <a:rPr lang="en-GB" sz="1200" baseline="30000" dirty="0" smtClean="0"/>
              <a:t>th</a:t>
            </a:r>
            <a:r>
              <a:rPr lang="en-GB" sz="1200" dirty="0" smtClean="0"/>
              <a:t> and 18</a:t>
            </a:r>
            <a:r>
              <a:rPr lang="en-GB" sz="1200" baseline="30000" dirty="0" smtClean="0"/>
              <a:t>th</a:t>
            </a:r>
            <a:r>
              <a:rPr lang="en-GB" sz="1200" dirty="0" smtClean="0"/>
              <a:t> February.</a:t>
            </a:r>
            <a:r>
              <a:rPr lang="en-GB" sz="1200" i="1" dirty="0" smtClean="0"/>
              <a:t> </a:t>
            </a:r>
          </a:p>
          <a:p>
            <a:r>
              <a:rPr lang="en-GB" sz="1200" dirty="0" smtClean="0"/>
              <a:t>Respondents were recruited face to face by Progressive’s team of skilled qualitative recruiters.  These recruiters worked to predetermined quota controls to ensure that the final sample reflected the requirements of the project.  All respondents were screened to ensure that they had not participated in a group discussion or depth interview relating to a similar subject in the last 6 months prior to recruitment.</a:t>
            </a:r>
          </a:p>
          <a:p>
            <a:r>
              <a:rPr lang="en-GB" sz="1200" dirty="0" smtClean="0"/>
              <a:t>An incentive of £35</a:t>
            </a:r>
            <a:r>
              <a:rPr lang="en-GB" sz="1200" dirty="0" smtClean="0">
                <a:solidFill>
                  <a:srgbClr val="FF0000"/>
                </a:solidFill>
              </a:rPr>
              <a:t> </a:t>
            </a:r>
            <a:r>
              <a:rPr lang="en-GB" sz="1200" dirty="0" smtClean="0"/>
              <a:t>was used to compensate respondents for their time and to encourage a positive response. </a:t>
            </a:r>
          </a:p>
          <a:p>
            <a:r>
              <a:rPr lang="en-GB" sz="1200" dirty="0" smtClean="0"/>
              <a:t>In total, two moderators were involved in the fieldwork for this project.</a:t>
            </a:r>
          </a:p>
          <a:p>
            <a:r>
              <a:rPr lang="en-GB" sz="1200" dirty="0" smtClean="0"/>
              <a:t>Each recruiter’s work is validated as per the requirements of the international standard ISO 20252.  Therefore, all respondents were subject to validation, either between recruitment and the date of the group discussion, or on the day of the group discussion.  Validation involved respondents completing a short questionnaire asking pertinent profiling questions, and checking that they have not participated in similar research in the past 6 months.</a:t>
            </a:r>
          </a:p>
          <a:p>
            <a:r>
              <a:rPr lang="en-GB" sz="1200" dirty="0" smtClean="0"/>
              <a:t>It should be noted that, due to the small sample sizes involved and the methods of respondent selection, qualitative research findings do not provide statistically robust data.  This type of research does, however, facilitate valid and extremely valuable consumer insight and understanding.</a:t>
            </a:r>
          </a:p>
          <a:p>
            <a:r>
              <a:rPr lang="en-GB" sz="1200" dirty="0" smtClean="0"/>
              <a:t>All research projects undertaken by Progressive comply fully with the requirements of ISO 20252.</a:t>
            </a:r>
          </a:p>
          <a:p>
            <a:endParaRPr lang="en-GB" sz="12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88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smtClean="0"/>
              <a:t>Summary </a:t>
            </a:r>
            <a:endParaRPr lang="en-GB" dirty="0"/>
          </a:p>
        </p:txBody>
      </p:sp>
      <p:sp>
        <p:nvSpPr>
          <p:cNvPr id="3" name="Content Placeholder 2"/>
          <p:cNvSpPr>
            <a:spLocks noGrp="1"/>
          </p:cNvSpPr>
          <p:nvPr>
            <p:ph idx="1"/>
          </p:nvPr>
        </p:nvSpPr>
        <p:spPr>
          <a:xfrm>
            <a:off x="498296" y="1048964"/>
            <a:ext cx="8229600" cy="5034132"/>
          </a:xfrm>
        </p:spPr>
        <p:txBody>
          <a:bodyPr>
            <a:noAutofit/>
          </a:bodyPr>
          <a:lstStyle/>
          <a:p>
            <a:pPr algn="just">
              <a:buNone/>
            </a:pPr>
            <a:r>
              <a:rPr lang="en-GB" sz="1500" b="1" dirty="0" smtClean="0"/>
              <a:t>Motivation and Trust</a:t>
            </a:r>
          </a:p>
          <a:p>
            <a:pPr algn="just"/>
            <a:r>
              <a:rPr lang="en-GB" sz="1500" dirty="0" smtClean="0"/>
              <a:t>Since 2011, the research has witnessed a small decline in trust in charities. However, there is no evidence of any great loss of faith on the back of quite challenging recent media attention. </a:t>
            </a:r>
          </a:p>
          <a:p>
            <a:pPr algn="just"/>
            <a:r>
              <a:rPr lang="en-GB" sz="1500" dirty="0" smtClean="0"/>
              <a:t>Trust was higher amongst women, younger people and higher socio-economic groups. Younger respondents were more likely to report an increase in trust than their older counterparts.</a:t>
            </a:r>
          </a:p>
          <a:p>
            <a:pPr algn="just"/>
            <a:r>
              <a:rPr lang="en-GB" sz="1500" dirty="0" smtClean="0"/>
              <a:t>Trust in local charities was higher than national and international charities, with trust decreasing with geographic scale. Whilst Scottish, UK and international charities saw small decreases in trust, trust in local charities stayed constant. This supports the findings from the qualitative research, that geographic and personal closeness to a charity leads to higher levels of trust despite bad stories in the media.</a:t>
            </a:r>
          </a:p>
          <a:p>
            <a:pPr algn="just"/>
            <a:r>
              <a:rPr lang="en-GB" sz="1500" dirty="0" smtClean="0"/>
              <a:t>Both the qualitative and quantitative research demonstrated that ‘disreputable’ fundraising techniques, reports of targeting the vulnerable and some street fundraising or ‘chugging’ undermine faith in the charity sector.</a:t>
            </a:r>
            <a:endParaRPr lang="en-GB" sz="1500" dirty="0" smtClean="0">
              <a:solidFill>
                <a:srgbClr val="FF0000"/>
              </a:solidFill>
            </a:endParaRPr>
          </a:p>
          <a:p>
            <a:pPr algn="just"/>
            <a:r>
              <a:rPr lang="en-GB" sz="1500" dirty="0" smtClean="0"/>
              <a:t>The top three elements that drive trust remained:</a:t>
            </a:r>
          </a:p>
          <a:p>
            <a:pPr lvl="1" algn="just"/>
            <a:r>
              <a:rPr lang="en-GB" sz="1500" i="1" dirty="0" smtClean="0"/>
              <a:t>Knowing  how much of my donations goes to the cause</a:t>
            </a:r>
          </a:p>
          <a:p>
            <a:pPr lvl="1" algn="just"/>
            <a:r>
              <a:rPr lang="en-GB" sz="1500" i="1" dirty="0" smtClean="0"/>
              <a:t>Seeing evidence of what is achieved</a:t>
            </a:r>
          </a:p>
          <a:p>
            <a:pPr lvl="1" algn="just"/>
            <a:r>
              <a:rPr lang="en-GB" sz="1500" i="1" dirty="0" smtClean="0"/>
              <a:t>Knowing that the charity is fully regulated</a:t>
            </a:r>
          </a:p>
          <a:p>
            <a:pPr algn="just"/>
            <a:r>
              <a:rPr lang="en-GB" sz="1500" dirty="0" smtClean="0"/>
              <a:t>With 81% of respondents stating that trust is important when deciding how much they donate to charity and 88% stating that knowing that a charity was regulated would increase their trust in a charity either ‘somewhat’ or ‘greatly’, the importance of OSCR’s role to a thriving culture of charitable giving is clear.</a:t>
            </a:r>
          </a:p>
          <a:p>
            <a:pPr algn="just"/>
            <a:endParaRPr lang="en-GB" sz="1500" dirty="0" smtClean="0">
              <a:solidFill>
                <a:srgbClr val="FF0000"/>
              </a:solidFill>
            </a:endParaRPr>
          </a:p>
          <a:p>
            <a:pPr algn="just"/>
            <a:endParaRPr lang="en-GB" sz="1500" dirty="0">
              <a:solidFill>
                <a:srgbClr val="FF0000"/>
              </a:solidFill>
            </a:endParaRPr>
          </a:p>
        </p:txBody>
      </p:sp>
      <p:sp>
        <p:nvSpPr>
          <p:cNvPr id="4" name="Slide Number Placeholder 3"/>
          <p:cNvSpPr>
            <a:spLocks noGrp="1"/>
          </p:cNvSpPr>
          <p:nvPr>
            <p:ph type="sldNum" sz="quarter" idx="15"/>
          </p:nvPr>
        </p:nvSpPr>
        <p:spPr/>
        <p:txBody>
          <a:bodyPr/>
          <a:lstStyle/>
          <a:p>
            <a:fld id="{AA49D0B1-4015-47B1-AA93-86824F055D44}" type="slidenum">
              <a:rPr lang="en-GB" smtClean="0">
                <a:solidFill>
                  <a:schemeClr val="tx1"/>
                </a:solidFill>
              </a:rPr>
              <a:pPr/>
              <a:t>9</a:t>
            </a:fld>
            <a:endParaRPr lang="en-GB"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gressive Presentation Template December 2013">
  <a:themeElements>
    <a:clrScheme name="Progressive">
      <a:dk1>
        <a:sysClr val="windowText" lastClr="000000"/>
      </a:dk1>
      <a:lt1>
        <a:sysClr val="window" lastClr="FFFFFF"/>
      </a:lt1>
      <a:dk2>
        <a:srgbClr val="1F497D"/>
      </a:dk2>
      <a:lt2>
        <a:srgbClr val="EEECE1"/>
      </a:lt2>
      <a:accent1>
        <a:srgbClr val="B9BA74"/>
      </a:accent1>
      <a:accent2>
        <a:srgbClr val="8AA7B9"/>
      </a:accent2>
      <a:accent3>
        <a:srgbClr val="966D77"/>
      </a:accent3>
      <a:accent4>
        <a:srgbClr val="4BACC6"/>
      </a:accent4>
      <a:accent5>
        <a:srgbClr val="698235"/>
      </a:accent5>
      <a:accent6>
        <a:srgbClr val="9999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nchor="ctr">
        <a:spAutoFit/>
      </a:bodyPr>
      <a:lstStyle>
        <a:defPPr algn="ctr">
          <a:defRPr sz="1400" dirty="0" smtClean="0"/>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Progressive Presentation Template December 2013</Template>
  <TotalTime>13210</TotalTime>
  <Words>13174</Words>
  <Application>Microsoft Office PowerPoint</Application>
  <PresentationFormat>On-screen Show (4:3)</PresentationFormat>
  <Paragraphs>1497</Paragraphs>
  <Slides>88</Slides>
  <Notes>23</Notes>
  <HiddenSlides>0</HiddenSlides>
  <MMClips>0</MMClips>
  <ScaleCrop>false</ScaleCrop>
  <HeadingPairs>
    <vt:vector size="4" baseType="variant">
      <vt:variant>
        <vt:lpstr>Theme</vt:lpstr>
      </vt:variant>
      <vt:variant>
        <vt:i4>2</vt:i4>
      </vt:variant>
      <vt:variant>
        <vt:lpstr>Slide Titles</vt:lpstr>
      </vt:variant>
      <vt:variant>
        <vt:i4>88</vt:i4>
      </vt:variant>
    </vt:vector>
  </HeadingPairs>
  <TitlesOfParts>
    <vt:vector size="90" baseType="lpstr">
      <vt:lpstr>Progressive Presentation Template December 2013</vt:lpstr>
      <vt:lpstr>Custom Design</vt:lpstr>
      <vt:lpstr> Scottish Charity Surveys 2016 – General Public  Research Findings June 2016</vt:lpstr>
      <vt:lpstr>Background</vt:lpstr>
      <vt:lpstr>Objectives</vt:lpstr>
      <vt:lpstr>Method</vt:lpstr>
      <vt:lpstr>Notes for interpretation</vt:lpstr>
      <vt:lpstr>Sample Profile Quantitative</vt:lpstr>
      <vt:lpstr>Summary</vt:lpstr>
      <vt:lpstr>Summary </vt:lpstr>
      <vt:lpstr>Summary </vt:lpstr>
      <vt:lpstr>Summary </vt:lpstr>
      <vt:lpstr>Conclusions</vt:lpstr>
      <vt:lpstr>Main Findings </vt:lpstr>
      <vt:lpstr>Engagement with Charities</vt:lpstr>
      <vt:lpstr>Slide 14</vt:lpstr>
      <vt:lpstr>Profile of those most interested in charities </vt:lpstr>
      <vt:lpstr>Interested in charities – sub-groups</vt:lpstr>
      <vt:lpstr>Interested in charities – sub-groups</vt:lpstr>
      <vt:lpstr>Slide 18</vt:lpstr>
      <vt:lpstr>Contact with charity – sub-groups</vt:lpstr>
      <vt:lpstr>Contact with charity – sub-groups</vt:lpstr>
      <vt:lpstr>Slide 21</vt:lpstr>
      <vt:lpstr>Slide 22</vt:lpstr>
      <vt:lpstr>Donations to charity – sub-groups</vt:lpstr>
      <vt:lpstr>Donations to charity – sub-groups</vt:lpstr>
      <vt:lpstr>How money was donated to charity</vt:lpstr>
      <vt:lpstr>Slide 26</vt:lpstr>
      <vt:lpstr>Change in donations – sub-groups</vt:lpstr>
      <vt:lpstr>Change in donations – sub-groups</vt:lpstr>
      <vt:lpstr>Types of charity supported</vt:lpstr>
      <vt:lpstr>Motivations and Trust Towards Charities</vt:lpstr>
      <vt:lpstr>Motivations to be involved</vt:lpstr>
      <vt:lpstr>Slide 32</vt:lpstr>
      <vt:lpstr>Reasons for supporting – sub-groups</vt:lpstr>
      <vt:lpstr>Reasons for supporting – sub-groups</vt:lpstr>
      <vt:lpstr>What de-motivates people?</vt:lpstr>
      <vt:lpstr>Slide 36</vt:lpstr>
      <vt:lpstr>Trust in charities – sub-groups</vt:lpstr>
      <vt:lpstr>Trust in charities – sub-groups</vt:lpstr>
      <vt:lpstr>Overall trust in charities – sub-groups</vt:lpstr>
      <vt:lpstr>Slide 40</vt:lpstr>
      <vt:lpstr>Change in trust – sub-groups</vt:lpstr>
      <vt:lpstr>Change in trust – sub-groups</vt:lpstr>
      <vt:lpstr>Reasons for decreased trust</vt:lpstr>
      <vt:lpstr>Slide 44</vt:lpstr>
      <vt:lpstr>Slide 45</vt:lpstr>
      <vt:lpstr>Trust in charity by size – sub-groups</vt:lpstr>
      <vt:lpstr>Trust in charity by size – sub-groups</vt:lpstr>
      <vt:lpstr>Trust in charities</vt:lpstr>
      <vt:lpstr>Slide 49</vt:lpstr>
      <vt:lpstr>Building trust – sub-groups</vt:lpstr>
      <vt:lpstr>Slide 51</vt:lpstr>
      <vt:lpstr>Importance of trust – sub-groups</vt:lpstr>
      <vt:lpstr>Concerns about Charities</vt:lpstr>
      <vt:lpstr>Awareness of recent press coverage</vt:lpstr>
      <vt:lpstr>Concerns regarding how charities are run </vt:lpstr>
      <vt:lpstr>Concerns regarding how charities are run</vt:lpstr>
      <vt:lpstr>Slide 57</vt:lpstr>
      <vt:lpstr>Slide 58</vt:lpstr>
      <vt:lpstr>Slide 59</vt:lpstr>
      <vt:lpstr>Higher levels of concern consistently displayed by older age groups</vt:lpstr>
      <vt:lpstr>Concern about charities – sub-groups</vt:lpstr>
      <vt:lpstr>Concerns regarding how charities fundraise </vt:lpstr>
      <vt:lpstr>Concerns regarding how charities are run</vt:lpstr>
      <vt:lpstr>Where to express concerns about Scottish charities (spontaneous) </vt:lpstr>
      <vt:lpstr>Slide 65</vt:lpstr>
      <vt:lpstr>Awareness and knowledge of OSCR</vt:lpstr>
      <vt:lpstr>Regulation of Charities</vt:lpstr>
      <vt:lpstr>Regulation of Charities</vt:lpstr>
      <vt:lpstr>Regulation of Charities</vt:lpstr>
      <vt:lpstr>How could OSCR Build Trust in Charities</vt:lpstr>
      <vt:lpstr>How could OSCR Build Trust in Charities</vt:lpstr>
      <vt:lpstr>Slide 72</vt:lpstr>
      <vt:lpstr>Awareness and knowledge of OSCR – sub-groups</vt:lpstr>
      <vt:lpstr>Slide 74</vt:lpstr>
      <vt:lpstr>Where heard about OSCR </vt:lpstr>
      <vt:lpstr>Slide 76</vt:lpstr>
      <vt:lpstr>Awareness of functions – sub-groups</vt:lpstr>
      <vt:lpstr>Slide 78</vt:lpstr>
      <vt:lpstr>Slide 79</vt:lpstr>
      <vt:lpstr>Importance of operations – sub-groups</vt:lpstr>
      <vt:lpstr>Slide 81</vt:lpstr>
      <vt:lpstr>Slide 82</vt:lpstr>
      <vt:lpstr>Importance of OSCR’s role – sub-groups</vt:lpstr>
      <vt:lpstr>Importance of OSCR’s role – sub-groups</vt:lpstr>
      <vt:lpstr>Slide 85</vt:lpstr>
      <vt:lpstr>Slide 86</vt:lpstr>
      <vt:lpstr>Technical Appendix Quantitative</vt:lpstr>
      <vt:lpstr>Technical Appendix Qualitative</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OSCR  Charities Surveys 2014 – General Public  Key Research Findings 31st March 2014</dc:title>
  <dc:creator>Valued Acer Customer</dc:creator>
  <cp:lastModifiedBy>simpsonm</cp:lastModifiedBy>
  <cp:revision>618</cp:revision>
  <cp:lastPrinted>2016-06-21T08:47:39Z</cp:lastPrinted>
  <dcterms:created xsi:type="dcterms:W3CDTF">2014-03-12T16:13:57Z</dcterms:created>
  <dcterms:modified xsi:type="dcterms:W3CDTF">2016-06-27T09:29:33Z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A1274559</vt:lpwstr>
  </property>
  <property fmtid="{D5CDD505-2E9C-101B-9397-08002B2CF9AE}" pid="4" name="Objective-Title">
    <vt:lpwstr>2016-06-21 9804 - OSCR Charity Surveys - General Public Report</vt:lpwstr>
  </property>
  <property fmtid="{D5CDD505-2E9C-101B-9397-08002B2CF9AE}" pid="5" name="Objective-Comment">
    <vt:lpwstr>
    </vt:lpwstr>
  </property>
  <property fmtid="{D5CDD505-2E9C-101B-9397-08002B2CF9AE}" pid="6" name="Objective-CreationStamp">
    <vt:filetime>2016-06-21T13:45:17Z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2016-06-21T13:45:51Z</vt:filetime>
  </property>
  <property fmtid="{D5CDD505-2E9C-101B-9397-08002B2CF9AE}" pid="10" name="Objective-ModificationStamp">
    <vt:filetime>2016-06-24T14:40:56Z</vt:filetime>
  </property>
  <property fmtid="{D5CDD505-2E9C-101B-9397-08002B2CF9AE}" pid="11" name="Objective-Owner">
    <vt:lpwstr>Meikleham, Louise</vt:lpwstr>
  </property>
  <property fmtid="{D5CDD505-2E9C-101B-9397-08002B2CF9AE}" pid="12" name="Objective-Path">
    <vt:lpwstr>OSCR File Plan:05 Resource Management:5.3 Project Management:2016 Charity and Public Surveys:</vt:lpwstr>
  </property>
  <property fmtid="{D5CDD505-2E9C-101B-9397-08002B2CF9AE}" pid="13" name="Objective-Parent">
    <vt:lpwstr>2016 Charity and Public Surveys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RM/PM/15-007</vt:lpwstr>
  </property>
  <property fmtid="{D5CDD505-2E9C-101B-9397-08002B2CF9AE}" pid="19" name="Objective-Classification">
    <vt:lpwstr>[Inherited - none]</vt:lpwstr>
  </property>
  <property fmtid="{D5CDD505-2E9C-101B-9397-08002B2CF9AE}" pid="20" name="Objective-Caveats">
    <vt:lpwstr>
    </vt:lpwstr>
  </property>
  <property fmtid="{D5CDD505-2E9C-101B-9397-08002B2CF9AE}" pid="21" name="Objective-Correspondence Type Flag [system]">
    <vt:lpwstr>
    </vt:lpwstr>
  </property>
  <property fmtid="{D5CDD505-2E9C-101B-9397-08002B2CF9AE}" pid="22" name="Objective-Charity Number [system]">
    <vt:lpwstr>
    </vt:lpwstr>
  </property>
  <property fmtid="{D5CDD505-2E9C-101B-9397-08002B2CF9AE}" pid="23" name="Objective-Of Historical Significance? [system]">
    <vt:lpwstr>No</vt:lpwstr>
  </property>
  <property fmtid="{D5CDD505-2E9C-101B-9397-08002B2CF9AE}" pid="24" name="Objective-Date of Effect [system]">
    <vt:lpwstr>
    </vt:lpwstr>
  </property>
  <property fmtid="{D5CDD505-2E9C-101B-9397-08002B2CF9AE}" pid="25" name="Objective-Date Application Received [system]">
    <vt:lpwstr>
    </vt:lpwstr>
  </property>
</Properties>
</file>